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432" r:id="rId3"/>
    <p:sldId id="452" r:id="rId4"/>
    <p:sldId id="453" r:id="rId5"/>
    <p:sldId id="447" r:id="rId6"/>
    <p:sldId id="454" r:id="rId7"/>
    <p:sldId id="455" r:id="rId8"/>
    <p:sldId id="456" r:id="rId9"/>
    <p:sldId id="457" r:id="rId10"/>
    <p:sldId id="458" r:id="rId11"/>
    <p:sldId id="476" r:id="rId12"/>
    <p:sldId id="469" r:id="rId13"/>
    <p:sldId id="470" r:id="rId14"/>
    <p:sldId id="467" r:id="rId15"/>
    <p:sldId id="468" r:id="rId16"/>
    <p:sldId id="471" r:id="rId17"/>
    <p:sldId id="477" r:id="rId18"/>
    <p:sldId id="472" r:id="rId19"/>
    <p:sldId id="473" r:id="rId20"/>
    <p:sldId id="474" r:id="rId21"/>
    <p:sldId id="475" r:id="rId22"/>
    <p:sldId id="460" r:id="rId23"/>
    <p:sldId id="478" r:id="rId24"/>
    <p:sldId id="479" r:id="rId25"/>
    <p:sldId id="465" r:id="rId26"/>
    <p:sldId id="466" r:id="rId27"/>
    <p:sldId id="480" r:id="rId28"/>
    <p:sldId id="481" r:id="rId29"/>
    <p:sldId id="463" r:id="rId30"/>
    <p:sldId id="483" r:id="rId31"/>
    <p:sldId id="482" r:id="rId32"/>
  </p:sldIdLst>
  <p:sldSz cx="10693400" cy="7561263"/>
  <p:notesSz cx="9874250" cy="6797675"/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505"/>
    <a:srgbClr val="FB7405"/>
    <a:srgbClr val="E78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81" autoAdjust="0"/>
    <p:restoredTop sz="94647" autoAdjust="0"/>
  </p:normalViewPr>
  <p:slideViewPr>
    <p:cSldViewPr>
      <p:cViewPr varScale="1">
        <p:scale>
          <a:sx n="84" d="100"/>
          <a:sy n="84" d="100"/>
        </p:scale>
        <p:origin x="432" y="108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2027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65444-5612-4993-A297-66E4EA569180}" type="datetime1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2027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0AE1-31D9-4381-959D-9050CC0FE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8306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3126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3867D-DA73-4C30-B686-2D05E2BBC364}" type="datetime1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33725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3126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A336D-49A4-4170-8C35-7E5BA4D4E5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691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744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58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878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315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659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497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413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51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515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4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267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9511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351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879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380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484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200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624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225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569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047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818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76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45552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931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902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64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194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482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951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767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3EF1-6E1E-49A8-89C7-5D842E70784B}" type="datetime1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4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8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FB339-8C5D-44DF-A368-296A032EEE0C}" type="datetime1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2"/>
            <a:ext cx="3386243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ctr" defTabSz="995690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1560" y="3535281"/>
            <a:ext cx="568863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Rafsan</a:t>
            </a:r>
            <a:r>
              <a:rPr lang="ko-KR" altLang="en-US" sz="2500" dirty="0">
                <a:latin typeface="Caladea" panose="020B0600000101010101" charset="0"/>
                <a:ea typeface="HY중고딕" pitchFamily="18" charset="-127"/>
              </a:rPr>
              <a:t> </a:t>
            </a:r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Jany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adea" panose="020B0600000101010101" charset="0"/>
                <a:cs typeface="Assistant" pitchFamily="2" charset="-79"/>
              </a:rPr>
              <a:t>Korean Convergence Medical Science</a:t>
            </a:r>
            <a:endParaRPr lang="en-US" sz="2400" b="0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FA47E-2C3C-B12E-FF19-4D5F34866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48" y="6804967"/>
            <a:ext cx="1836174" cy="873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F09D3-D4B7-A175-D7F1-10A5F9BC1834}"/>
              </a:ext>
            </a:extLst>
          </p:cNvPr>
          <p:cNvSpPr txBox="1"/>
          <p:nvPr/>
        </p:nvSpPr>
        <p:spPr>
          <a:xfrm>
            <a:off x="810195" y="1260351"/>
            <a:ext cx="925136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Deep Learning Experiments</a:t>
            </a:r>
          </a:p>
        </p:txBody>
      </p:sp>
    </p:spTree>
    <p:extLst>
      <p:ext uri="{BB962C8B-B14F-4D97-AF65-F5344CB8AC3E}">
        <p14:creationId xmlns:p14="http://schemas.microsoft.com/office/powerpoint/2010/main" val="1962923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3061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Model Architecture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9B9D88-D279-13E1-8E75-1DD757D77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0311"/>
            <a:ext cx="10693400" cy="4536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2C4A82-11D3-EC82-0898-7130FB712E8E}"/>
              </a:ext>
            </a:extLst>
          </p:cNvPr>
          <p:cNvSpPr txBox="1"/>
          <p:nvPr/>
        </p:nvSpPr>
        <p:spPr>
          <a:xfrm>
            <a:off x="162124" y="5292799"/>
            <a:ext cx="547240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--------------------------------------------------------------</a:t>
            </a:r>
          </a:p>
          <a:p>
            <a:r>
              <a:rPr lang="en-US" sz="1000" dirty="0"/>
              <a:t>----------------------------------------------------------------</a:t>
            </a:r>
          </a:p>
          <a:p>
            <a:r>
              <a:rPr lang="en-US" sz="1000" dirty="0"/>
              <a:t>        Layer (type)               Output Shape         Param #</a:t>
            </a:r>
          </a:p>
          <a:p>
            <a:r>
              <a:rPr lang="en-US" sz="1000" dirty="0"/>
              <a:t>================================================================</a:t>
            </a:r>
          </a:p>
          <a:p>
            <a:r>
              <a:rPr lang="en-US" sz="1000" dirty="0"/>
              <a:t>            Conv1d-1              [-1, 32, 300]             512</a:t>
            </a:r>
          </a:p>
          <a:p>
            <a:r>
              <a:rPr lang="en-US" sz="1000" dirty="0"/>
              <a:t>              ReLU-2              [-1, 32, 300]               0</a:t>
            </a:r>
          </a:p>
          <a:p>
            <a:r>
              <a:rPr lang="en-US" sz="1000" dirty="0"/>
              <a:t>            Conv1d-3              [-1, 64, 300]          10,304</a:t>
            </a:r>
          </a:p>
          <a:p>
            <a:r>
              <a:rPr lang="en-US" sz="1000" dirty="0"/>
              <a:t>              ReLU-4              [-1, 64, 300]               0</a:t>
            </a:r>
          </a:p>
          <a:p>
            <a:r>
              <a:rPr lang="en-US" sz="1000" dirty="0"/>
              <a:t>            Conv1d-5              [-1, 64, 300]          20,544</a:t>
            </a:r>
          </a:p>
          <a:p>
            <a:r>
              <a:rPr lang="en-US" sz="1000" dirty="0"/>
              <a:t>              ReLU-6              [-1, 64, 300]               0</a:t>
            </a:r>
          </a:p>
          <a:p>
            <a:r>
              <a:rPr lang="en-US" sz="1000" dirty="0"/>
              <a:t>            Conv1d-7               [-1, 1, 300]              65</a:t>
            </a:r>
          </a:p>
          <a:p>
            <a:r>
              <a:rPr lang="en-US" sz="1000" dirty="0"/>
              <a:t>================================================================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94381C-E2A0-39DD-E1F1-5C878F97F5FD}"/>
              </a:ext>
            </a:extLst>
          </p:cNvPr>
          <p:cNvSpPr txBox="1"/>
          <p:nvPr/>
        </p:nvSpPr>
        <p:spPr>
          <a:xfrm>
            <a:off x="5634528" y="5841553"/>
            <a:ext cx="54724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Consolas" panose="020B0609020204030204" pitchFamily="49" charset="0"/>
              </a:rPr>
              <a:t>Total params: 31,425</a:t>
            </a:r>
          </a:p>
          <a:p>
            <a:r>
              <a:rPr lang="en-US" sz="1000" b="0" i="0" dirty="0">
                <a:effectLst/>
                <a:latin typeface="Consolas" panose="020B0609020204030204" pitchFamily="49" charset="0"/>
              </a:rPr>
              <a:t>Trainable params: 31,425</a:t>
            </a:r>
          </a:p>
          <a:p>
            <a:r>
              <a:rPr lang="en-US" sz="1000" b="0" i="0" dirty="0">
                <a:effectLst/>
                <a:latin typeface="Consolas" panose="020B0609020204030204" pitchFamily="49" charset="0"/>
              </a:rPr>
              <a:t>Non-trainable params: 0</a:t>
            </a:r>
          </a:p>
          <a:p>
            <a:r>
              <a:rPr lang="en-US" sz="1000" b="0" i="0" dirty="0">
                <a:effectLst/>
                <a:latin typeface="Consolas" panose="020B0609020204030204" pitchFamily="49" charset="0"/>
              </a:rPr>
              <a:t>----------------------------------------------------------------</a:t>
            </a:r>
          </a:p>
          <a:p>
            <a:r>
              <a:rPr lang="en-US" sz="1000" b="0" i="0" dirty="0">
                <a:effectLst/>
                <a:latin typeface="Consolas" panose="020B0609020204030204" pitchFamily="49" charset="0"/>
              </a:rPr>
              <a:t>Input size (MB): 0.00</a:t>
            </a:r>
          </a:p>
          <a:p>
            <a:r>
              <a:rPr lang="en-US" sz="1000" b="0" i="0" dirty="0">
                <a:effectLst/>
                <a:latin typeface="Consolas" panose="020B0609020204030204" pitchFamily="49" charset="0"/>
              </a:rPr>
              <a:t>Forward/backward pass size (MB): 0.73</a:t>
            </a:r>
          </a:p>
          <a:p>
            <a:r>
              <a:rPr lang="en-US" sz="1000" b="0" i="0" dirty="0">
                <a:effectLst/>
                <a:latin typeface="Consolas" panose="020B0609020204030204" pitchFamily="49" charset="0"/>
              </a:rPr>
              <a:t>Params size (MB): 0.12</a:t>
            </a:r>
          </a:p>
          <a:p>
            <a:r>
              <a:rPr lang="en-US" sz="1000" b="0" i="0" dirty="0">
                <a:effectLst/>
                <a:latin typeface="Consolas" panose="020B0609020204030204" pitchFamily="49" charset="0"/>
              </a:rPr>
              <a:t>Estimated Total Size (MB): 0.86</a:t>
            </a:r>
          </a:p>
          <a:p>
            <a:r>
              <a:rPr lang="en-US" sz="1000" b="0" i="0" dirty="0">
                <a:effectLst/>
                <a:latin typeface="Consolas" panose="020B0609020204030204" pitchFamily="49" charset="0"/>
              </a:rPr>
              <a:t>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3907971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Result </a:t>
            </a:r>
            <a:r>
              <a:rPr lang="en-US" altLang="ko-KR" sz="3000" dirty="0" err="1">
                <a:solidFill>
                  <a:schemeClr val="accent6"/>
                </a:solidFill>
                <a:latin typeface="Caladea"/>
                <a:ea typeface="HY견고딕" pitchFamily="18" charset="-127"/>
              </a:rPr>
              <a:t>Anaslysis</a:t>
            </a: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For 1D-CNN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C119F-8475-962E-3A1D-45254B872DCF}"/>
              </a:ext>
            </a:extLst>
          </p:cNvPr>
          <p:cNvSpPr txBox="1"/>
          <p:nvPr/>
        </p:nvSpPr>
        <p:spPr>
          <a:xfrm>
            <a:off x="3297571" y="4048804"/>
            <a:ext cx="4098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333333"/>
              </a:solidFill>
              <a:latin typeface="HelveticaNeue Regular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91C1BF-3F70-AB8D-469A-838F218B4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41" y="998376"/>
            <a:ext cx="5072501" cy="3279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07035C-416F-6D14-240F-BE9EC40BC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763" y="1033269"/>
            <a:ext cx="4994554" cy="32797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6D5C71-1AD2-9B78-C24E-6DA986E4E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301" y="5095343"/>
            <a:ext cx="5198399" cy="14897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D8028-4A69-D645-FD67-621BEDCCB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7762" y="5095343"/>
            <a:ext cx="4994555" cy="143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12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Experiment with </a:t>
            </a:r>
            <a:r>
              <a:rPr lang="en-US" altLang="ko-KR" sz="3000" dirty="0" err="1">
                <a:solidFill>
                  <a:schemeClr val="accent6"/>
                </a:solidFill>
                <a:latin typeface="Caladea"/>
                <a:ea typeface="HY견고딕" pitchFamily="18" charset="-127"/>
              </a:rPr>
              <a:t>Unet</a:t>
            </a: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architecture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F8649-F678-B098-9ECF-B31EE7E71381}"/>
              </a:ext>
            </a:extLst>
          </p:cNvPr>
          <p:cNvSpPr txBox="1"/>
          <p:nvPr/>
        </p:nvSpPr>
        <p:spPr>
          <a:xfrm>
            <a:off x="158554" y="1044328"/>
            <a:ext cx="10300714" cy="46166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/>
              <a:t>Improved U-Net Model to Estimate Cardiac Output Based on Photoplethysmography and Arterial Pressure Waveform [1]</a:t>
            </a:r>
          </a:p>
          <a:p>
            <a:r>
              <a:rPr lang="en-US" sz="1100" i="1" dirty="0" err="1"/>
              <a:t>Xichen</a:t>
            </a:r>
            <a:r>
              <a:rPr lang="en-US" sz="1100" i="1" dirty="0"/>
              <a:t> Xu 1 , </a:t>
            </a:r>
            <a:r>
              <a:rPr lang="en-US" sz="1100" i="1" dirty="0" err="1"/>
              <a:t>Qunfeng</a:t>
            </a:r>
            <a:r>
              <a:rPr lang="en-US" sz="1100" i="1" dirty="0"/>
              <a:t> Tang 2,* and </a:t>
            </a:r>
            <a:r>
              <a:rPr lang="en-US" sz="1100" i="1" dirty="0" err="1"/>
              <a:t>Zhencheng</a:t>
            </a:r>
            <a:r>
              <a:rPr lang="en-US" sz="1100" i="1" dirty="0"/>
              <a:t> Chen 2,*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A0825C-FB9D-2C5C-04CF-63E80E5BBB62}"/>
              </a:ext>
            </a:extLst>
          </p:cNvPr>
          <p:cNvSpPr txBox="1"/>
          <p:nvPr/>
        </p:nvSpPr>
        <p:spPr>
          <a:xfrm>
            <a:off x="158554" y="1869180"/>
            <a:ext cx="4752528" cy="1600438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Consolas" panose="020B0609020204030204" pitchFamily="49" charset="0"/>
              </a:rPr>
              <a:t>The authors state:</a:t>
            </a:r>
          </a:p>
          <a:p>
            <a:r>
              <a:rPr lang="en-US" sz="1050" dirty="0">
                <a:effectLst/>
                <a:latin typeface="Consolas" panose="020B0609020204030204" pitchFamily="49" charset="0"/>
              </a:rPr>
              <a:t>“In the study of non-invasive blood pressure estimation </a:t>
            </a:r>
            <a:br>
              <a:rPr lang="en-US" sz="1050" dirty="0">
                <a:effectLst/>
                <a:latin typeface="Consolas" panose="020B0609020204030204" pitchFamily="49" charset="0"/>
              </a:rPr>
            </a:br>
            <a:r>
              <a:rPr lang="en-US" sz="1050" dirty="0">
                <a:effectLst/>
                <a:latin typeface="Consolas" panose="020B0609020204030204" pitchFamily="49" charset="0"/>
              </a:rPr>
              <a:t>using PPG signals, U-Net performed very well, so we chose </a:t>
            </a:r>
            <a:br>
              <a:rPr lang="en-US" sz="1050" dirty="0">
                <a:effectLst/>
                <a:latin typeface="Consolas" panose="020B0609020204030204" pitchFamily="49" charset="0"/>
              </a:rPr>
            </a:br>
            <a:r>
              <a:rPr lang="en-US" sz="1050" dirty="0">
                <a:effectLst/>
                <a:latin typeface="Consolas" panose="020B0609020204030204" pitchFamily="49" charset="0"/>
              </a:rPr>
              <a:t>U-Net as the model architecture for this study.” (</a:t>
            </a:r>
            <a:r>
              <a:rPr lang="en-US" sz="1050" i="1" dirty="0">
                <a:effectLst/>
                <a:latin typeface="Consolas" panose="020B0609020204030204" pitchFamily="49" charset="0"/>
              </a:rPr>
              <a:t>Page 6</a:t>
            </a:r>
            <a:r>
              <a:rPr lang="en-US" sz="1050" dirty="0"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b="1" dirty="0">
                <a:effectLst/>
                <a:latin typeface="Consolas" panose="020B0609020204030204" pitchFamily="49" charset="0"/>
              </a:rPr>
              <a:t>So, the main reasons for choosing U-Net 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Consolas" panose="020B0609020204030204" pitchFamily="49" charset="0"/>
              </a:rPr>
              <a:t>Its success in biomedical applications </a:t>
            </a:r>
            <a:br>
              <a:rPr lang="en-US" sz="1050" dirty="0">
                <a:effectLst/>
                <a:latin typeface="Consolas" panose="020B0609020204030204" pitchFamily="49" charset="0"/>
              </a:rPr>
            </a:br>
            <a:r>
              <a:rPr lang="en-US" sz="1050" dirty="0">
                <a:effectLst/>
                <a:latin typeface="Consolas" panose="020B0609020204030204" pitchFamily="49" charset="0"/>
              </a:rPr>
              <a:t>(especially for structured signal/image data).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Consolas" panose="020B0609020204030204" pitchFamily="49" charset="0"/>
              </a:rPr>
              <a:t>It extracts and reconstructs features effectively.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38C5FA-0D50-CDEA-264A-CFC0FBEB5C15}"/>
              </a:ext>
            </a:extLst>
          </p:cNvPr>
          <p:cNvSpPr txBox="1"/>
          <p:nvPr/>
        </p:nvSpPr>
        <p:spPr>
          <a:xfrm>
            <a:off x="548114" y="7072185"/>
            <a:ext cx="9204518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800" b="0" i="1" dirty="0">
                <a:solidFill>
                  <a:srgbClr val="222222"/>
                </a:solidFill>
                <a:effectLst/>
                <a:latin typeface="Helvetica Neue"/>
              </a:rPr>
              <a:t>[1] Xu, X.; Tang, Q.; Chen, Z. Improved U-Net Model to Estimate Cardiac Output Based on Photoplethysmography and Arterial Pressure Waveform. </a:t>
            </a:r>
          </a:p>
          <a:p>
            <a:r>
              <a:rPr lang="en-US" sz="800" b="0" i="1" dirty="0">
                <a:solidFill>
                  <a:srgbClr val="222222"/>
                </a:solidFill>
                <a:effectLst/>
                <a:latin typeface="Helvetica Neue"/>
              </a:rPr>
              <a:t>Sensors </a:t>
            </a:r>
            <a:r>
              <a:rPr lang="en-US" sz="800" b="1" i="1" dirty="0">
                <a:solidFill>
                  <a:srgbClr val="222222"/>
                </a:solidFill>
                <a:effectLst/>
                <a:latin typeface="Helvetica Neue"/>
              </a:rPr>
              <a:t>2023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Helvetica Neue"/>
              </a:rPr>
              <a:t>, 23, 9057. https://doi.org/10.3390/s23229057</a:t>
            </a:r>
            <a:endParaRPr lang="en-US" sz="8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7F86E5-D628-1406-7EAA-0C7C5395786A}"/>
              </a:ext>
            </a:extLst>
          </p:cNvPr>
          <p:cNvSpPr txBox="1"/>
          <p:nvPr/>
        </p:nvSpPr>
        <p:spPr>
          <a:xfrm>
            <a:off x="158554" y="4068663"/>
            <a:ext cx="4752528" cy="2569934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Consolas" panose="020B0609020204030204" pitchFamily="49" charset="0"/>
              </a:rPr>
              <a:t>The authors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also</a:t>
            </a:r>
            <a:r>
              <a:rPr lang="en-US" sz="1400" b="1" dirty="0">
                <a:effectLst/>
                <a:latin typeface="Consolas" panose="020B0609020204030204" pitchFamily="49" charset="0"/>
              </a:rPr>
              <a:t> state:</a:t>
            </a:r>
          </a:p>
          <a:p>
            <a:r>
              <a:rPr lang="en-US" sz="1050" dirty="0">
                <a:effectLst/>
                <a:latin typeface="Consolas" panose="020B0609020204030204" pitchFamily="49" charset="0"/>
              </a:rPr>
              <a:t>“U-Net is often used for two-dimensional images. In our study, </a:t>
            </a:r>
          </a:p>
          <a:p>
            <a:r>
              <a:rPr lang="en-US" sz="1050" dirty="0">
                <a:effectLst/>
                <a:latin typeface="Consolas" panose="020B0609020204030204" pitchFamily="49" charset="0"/>
              </a:rPr>
              <a:t>the input was a one-dimensional waveform signal, </a:t>
            </a:r>
          </a:p>
          <a:p>
            <a:r>
              <a:rPr lang="en-US" sz="1050" dirty="0">
                <a:effectLst/>
                <a:latin typeface="Consolas" panose="020B0609020204030204" pitchFamily="49" charset="0"/>
              </a:rPr>
              <a:t>and U-Net was modified to make it suitable for </a:t>
            </a:r>
          </a:p>
          <a:p>
            <a:r>
              <a:rPr lang="en-US" sz="1050" dirty="0">
                <a:effectLst/>
                <a:latin typeface="Consolas" panose="020B0609020204030204" pitchFamily="49" charset="0"/>
              </a:rPr>
              <a:t>one-dimensional signals.” (</a:t>
            </a:r>
            <a:r>
              <a:rPr lang="en-US" sz="1050" i="1" dirty="0">
                <a:effectLst/>
                <a:latin typeface="Consolas" panose="020B0609020204030204" pitchFamily="49" charset="0"/>
              </a:rPr>
              <a:t>Page 6</a:t>
            </a:r>
            <a:r>
              <a:rPr lang="en-US" sz="1050" dirty="0">
                <a:effectLst/>
                <a:latin typeface="Consolas" panose="020B0609020204030204" pitchFamily="49" charset="0"/>
              </a:rPr>
              <a:t>)</a:t>
            </a:r>
            <a:endParaRPr lang="en-US" sz="1050" dirty="0">
              <a:latin typeface="Consolas" panose="020B0609020204030204" pitchFamily="49" charset="0"/>
            </a:endParaRPr>
          </a:p>
          <a:p>
            <a:endParaRPr lang="en-US" sz="1050" dirty="0">
              <a:effectLst/>
              <a:latin typeface="Consolas" panose="020B0609020204030204" pitchFamily="49" charset="0"/>
            </a:endParaRPr>
          </a:p>
          <a:p>
            <a:r>
              <a:rPr lang="en-US" sz="1050" b="1" dirty="0">
                <a:effectLst/>
                <a:latin typeface="Consolas" panose="020B0609020204030204" pitchFamily="49" charset="0"/>
              </a:rPr>
              <a:t>Modifications: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Consolas" panose="020B0609020204030204" pitchFamily="49" charset="0"/>
              </a:rPr>
              <a:t>Replaced 2D convolutions with 1D convolutions.</a:t>
            </a:r>
            <a:br>
              <a:rPr lang="en-US" sz="1050" dirty="0">
                <a:effectLst/>
                <a:latin typeface="Consolas" panose="020B0609020204030204" pitchFamily="49" charset="0"/>
              </a:rPr>
            </a:br>
            <a:endParaRPr lang="en-US" sz="105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Consolas" panose="020B0609020204030204" pitchFamily="49" charset="0"/>
              </a:rPr>
              <a:t>Added bi-directional LSTM layers:</a:t>
            </a:r>
            <a:br>
              <a:rPr lang="en-US" sz="1050" dirty="0">
                <a:effectLst/>
                <a:latin typeface="Consolas" panose="020B0609020204030204" pitchFamily="49" charset="0"/>
              </a:rPr>
            </a:br>
            <a:r>
              <a:rPr lang="en-US" sz="1050" dirty="0">
                <a:effectLst/>
                <a:latin typeface="Consolas" panose="020B0609020204030204" pitchFamily="49" charset="0"/>
              </a:rPr>
              <a:t> -&gt; One between encoder and decoder.</a:t>
            </a:r>
            <a:br>
              <a:rPr lang="en-US" sz="1050" dirty="0">
                <a:effectLst/>
                <a:latin typeface="Consolas" panose="020B0609020204030204" pitchFamily="49" charset="0"/>
              </a:rPr>
            </a:br>
            <a:r>
              <a:rPr lang="en-US" sz="1050" dirty="0">
                <a:effectLst/>
                <a:latin typeface="Consolas" panose="020B0609020204030204" pitchFamily="49" charset="0"/>
              </a:rPr>
              <a:t> -&gt; One after the decoder, before the final output.</a:t>
            </a:r>
            <a:br>
              <a:rPr lang="en-US" sz="1050" dirty="0">
                <a:effectLst/>
                <a:latin typeface="Consolas" panose="020B0609020204030204" pitchFamily="49" charset="0"/>
              </a:rPr>
            </a:br>
            <a:endParaRPr lang="en-US" sz="105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Consolas" panose="020B0609020204030204" pitchFamily="49" charset="0"/>
              </a:rPr>
              <a:t>Added a fully connected (dense) layer at the end to output </a:t>
            </a:r>
            <a:br>
              <a:rPr lang="en-US" sz="1050" dirty="0">
                <a:effectLst/>
                <a:latin typeface="Consolas" panose="020B0609020204030204" pitchFamily="49" charset="0"/>
              </a:rPr>
            </a:br>
            <a:r>
              <a:rPr lang="en-US" sz="1050" dirty="0">
                <a:effectLst/>
                <a:latin typeface="Consolas" panose="020B0609020204030204" pitchFamily="49" charset="0"/>
              </a:rPr>
              <a:t>a scalar CO value.</a:t>
            </a:r>
          </a:p>
        </p:txBody>
      </p:sp>
      <p:pic>
        <p:nvPicPr>
          <p:cNvPr id="1026" name="Picture 2" descr="Sensors 23 09057 g004">
            <a:extLst>
              <a:ext uri="{FF2B5EF4-FFF2-40B4-BE49-F238E27FC236}">
                <a16:creationId xmlns:a16="http://schemas.microsoft.com/office/drawing/2014/main" id="{6B93C4FF-EEA4-7651-CABC-3729B010F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355" y="3414437"/>
            <a:ext cx="5464913" cy="338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nsors 23 09057 g002">
            <a:extLst>
              <a:ext uri="{FF2B5EF4-FFF2-40B4-BE49-F238E27FC236}">
                <a16:creationId xmlns:a16="http://schemas.microsoft.com/office/drawing/2014/main" id="{79E0E945-4E3F-A812-2FEC-8A8FBD127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780" y="1637690"/>
            <a:ext cx="3000123" cy="200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E87D0B-8154-6779-E656-A51A78AD3DB8}"/>
              </a:ext>
            </a:extLst>
          </p:cNvPr>
          <p:cNvSpPr txBox="1"/>
          <p:nvPr/>
        </p:nvSpPr>
        <p:spPr>
          <a:xfrm>
            <a:off x="9314342" y="2056029"/>
            <a:ext cx="11703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onsolas" panose="020B0609020204030204" pitchFamily="49" charset="0"/>
              </a:rPr>
              <a:t>Input: PPG + ART </a:t>
            </a:r>
            <a:endParaRPr 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8E0A5D-790A-F7B6-9082-C527C16B17A4}"/>
              </a:ext>
            </a:extLst>
          </p:cNvPr>
          <p:cNvSpPr txBox="1"/>
          <p:nvPr/>
        </p:nvSpPr>
        <p:spPr>
          <a:xfrm>
            <a:off x="9019108" y="2689812"/>
            <a:ext cx="17876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onsolas" panose="020B0609020204030204" pitchFamily="49" charset="0"/>
              </a:rPr>
              <a:t>Output: </a:t>
            </a:r>
          </a:p>
          <a:p>
            <a:r>
              <a:rPr lang="en-US" sz="800" dirty="0">
                <a:latin typeface="Consolas" panose="020B0609020204030204" pitchFamily="49" charset="0"/>
              </a:rPr>
              <a:t>Cardiac Output (CO) in L/min </a:t>
            </a:r>
            <a:endParaRPr lang="en-US" sz="800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E9AC3E20-420B-3EF8-201D-571155E527C0}"/>
              </a:ext>
            </a:extLst>
          </p:cNvPr>
          <p:cNvSpPr/>
          <p:nvPr/>
        </p:nvSpPr>
        <p:spPr>
          <a:xfrm>
            <a:off x="9045256" y="1722935"/>
            <a:ext cx="288032" cy="9055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16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3860" y="135479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Their </a:t>
            </a:r>
            <a:r>
              <a:rPr lang="en-US" altLang="ko-KR" sz="3000" dirty="0" err="1">
                <a:solidFill>
                  <a:schemeClr val="accent6"/>
                </a:solidFill>
                <a:latin typeface="Caladea"/>
                <a:ea typeface="HY견고딕" pitchFamily="18" charset="-127"/>
              </a:rPr>
              <a:t>UNet</a:t>
            </a: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VS Our </a:t>
            </a:r>
            <a:r>
              <a:rPr lang="en-US" altLang="ko-KR" sz="3000" dirty="0" err="1">
                <a:solidFill>
                  <a:schemeClr val="accent6"/>
                </a:solidFill>
                <a:latin typeface="Caladea"/>
                <a:ea typeface="HY견고딕" pitchFamily="18" charset="-127"/>
              </a:rPr>
              <a:t>UNet</a:t>
            </a:r>
            <a:endParaRPr lang="en-US" altLang="ko-KR" sz="3000" dirty="0">
              <a:solidFill>
                <a:schemeClr val="accent6"/>
              </a:solidFill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4" name="Picture 2" descr="Sensors 23 09057 g004">
            <a:extLst>
              <a:ext uri="{FF2B5EF4-FFF2-40B4-BE49-F238E27FC236}">
                <a16:creationId xmlns:a16="http://schemas.microsoft.com/office/drawing/2014/main" id="{A70A0F19-008E-3FAC-7C03-B1D56D964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4" y="1188343"/>
            <a:ext cx="5021634" cy="457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A7EC62-ACE2-0BD2-4817-76568DFBEBD4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5725314" y="2637207"/>
            <a:ext cx="21202" cy="250378"/>
          </a:xfrm>
          <a:prstGeom prst="straightConnector1">
            <a:avLst/>
          </a:prstGeom>
          <a:ln w="63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7466917-2458-A133-D123-0CD5F3B961E8}"/>
              </a:ext>
            </a:extLst>
          </p:cNvPr>
          <p:cNvCxnSpPr>
            <a:cxnSpLocks/>
            <a:stCxn id="38" idx="3"/>
            <a:endCxn id="45" idx="1"/>
          </p:cNvCxnSpPr>
          <p:nvPr/>
        </p:nvCxnSpPr>
        <p:spPr>
          <a:xfrm>
            <a:off x="5777073" y="1910477"/>
            <a:ext cx="4264903" cy="1366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4A86A7-C4E2-29B0-8DA7-EFADB53A8D1C}"/>
              </a:ext>
            </a:extLst>
          </p:cNvPr>
          <p:cNvCxnSpPr>
            <a:cxnSpLocks/>
            <a:stCxn id="41" idx="3"/>
            <a:endCxn id="48" idx="1"/>
          </p:cNvCxnSpPr>
          <p:nvPr/>
        </p:nvCxnSpPr>
        <p:spPr>
          <a:xfrm>
            <a:off x="6282925" y="3614315"/>
            <a:ext cx="3208533" cy="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7961AA-9414-4472-9003-1802DBCD01EB}"/>
              </a:ext>
            </a:extLst>
          </p:cNvPr>
          <p:cNvCxnSpPr>
            <a:cxnSpLocks/>
            <a:stCxn id="44" idx="3"/>
            <a:endCxn id="51" idx="1"/>
          </p:cNvCxnSpPr>
          <p:nvPr/>
        </p:nvCxnSpPr>
        <p:spPr>
          <a:xfrm>
            <a:off x="6946029" y="5319383"/>
            <a:ext cx="1897294" cy="583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FD2C9F0-8510-2413-C015-5BA3EE9B44EA}"/>
              </a:ext>
            </a:extLst>
          </p:cNvPr>
          <p:cNvSpPr/>
          <p:nvPr/>
        </p:nvSpPr>
        <p:spPr>
          <a:xfrm>
            <a:off x="5330859" y="1180694"/>
            <a:ext cx="57800" cy="1453461"/>
          </a:xfrm>
          <a:prstGeom prst="rect">
            <a:avLst/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46BFBA-3E4B-4C7E-C0EF-C8D03C0B97AA}"/>
              </a:ext>
            </a:extLst>
          </p:cNvPr>
          <p:cNvSpPr/>
          <p:nvPr/>
        </p:nvSpPr>
        <p:spPr>
          <a:xfrm>
            <a:off x="5483660" y="1191840"/>
            <a:ext cx="103518" cy="1453461"/>
          </a:xfrm>
          <a:prstGeom prst="rect">
            <a:avLst/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0CB0D06-B346-ACDF-5361-9DAC8162F8A6}"/>
              </a:ext>
            </a:extLst>
          </p:cNvPr>
          <p:cNvSpPr/>
          <p:nvPr/>
        </p:nvSpPr>
        <p:spPr>
          <a:xfrm>
            <a:off x="5673555" y="1183746"/>
            <a:ext cx="103518" cy="1453461"/>
          </a:xfrm>
          <a:prstGeom prst="rect">
            <a:avLst/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8CF5860-A006-DB76-22C2-6C1115EA1A86}"/>
              </a:ext>
            </a:extLst>
          </p:cNvPr>
          <p:cNvSpPr/>
          <p:nvPr/>
        </p:nvSpPr>
        <p:spPr>
          <a:xfrm>
            <a:off x="5694757" y="2887585"/>
            <a:ext cx="103518" cy="1453461"/>
          </a:xfrm>
          <a:prstGeom prst="rect">
            <a:avLst/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6EEE080-0E71-4ECA-6B0B-6A099D1B7B25}"/>
              </a:ext>
            </a:extLst>
          </p:cNvPr>
          <p:cNvSpPr/>
          <p:nvPr/>
        </p:nvSpPr>
        <p:spPr>
          <a:xfrm>
            <a:off x="5876373" y="2887584"/>
            <a:ext cx="164227" cy="1453461"/>
          </a:xfrm>
          <a:prstGeom prst="rect">
            <a:avLst/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3C157E-A19B-612F-BF08-199C270BC67B}"/>
              </a:ext>
            </a:extLst>
          </p:cNvPr>
          <p:cNvSpPr/>
          <p:nvPr/>
        </p:nvSpPr>
        <p:spPr>
          <a:xfrm>
            <a:off x="6118698" y="2887584"/>
            <a:ext cx="164227" cy="1453461"/>
          </a:xfrm>
          <a:prstGeom prst="rect">
            <a:avLst/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E8A664-3718-14F2-B605-6C5D4029E386}"/>
              </a:ext>
            </a:extLst>
          </p:cNvPr>
          <p:cNvSpPr/>
          <p:nvPr/>
        </p:nvSpPr>
        <p:spPr>
          <a:xfrm>
            <a:off x="6116278" y="4592653"/>
            <a:ext cx="164227" cy="1453461"/>
          </a:xfrm>
          <a:prstGeom prst="rect">
            <a:avLst/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47EC68-F46A-C475-4790-068B2764F021}"/>
              </a:ext>
            </a:extLst>
          </p:cNvPr>
          <p:cNvSpPr/>
          <p:nvPr/>
        </p:nvSpPr>
        <p:spPr>
          <a:xfrm>
            <a:off x="6361054" y="4592653"/>
            <a:ext cx="251123" cy="1453461"/>
          </a:xfrm>
          <a:prstGeom prst="rect">
            <a:avLst/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5AAFB0F-1B76-760B-BBCF-5E66F6AF844B}"/>
              </a:ext>
            </a:extLst>
          </p:cNvPr>
          <p:cNvSpPr/>
          <p:nvPr/>
        </p:nvSpPr>
        <p:spPr>
          <a:xfrm>
            <a:off x="6694906" y="4592652"/>
            <a:ext cx="251123" cy="1453461"/>
          </a:xfrm>
          <a:prstGeom prst="rect">
            <a:avLst/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F60C2F-75E1-6678-4DFE-3A5805EDFA76}"/>
              </a:ext>
            </a:extLst>
          </p:cNvPr>
          <p:cNvSpPr/>
          <p:nvPr/>
        </p:nvSpPr>
        <p:spPr>
          <a:xfrm>
            <a:off x="10041976" y="1197408"/>
            <a:ext cx="57800" cy="145346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8FD5FDC-B8AC-7E45-5C52-BDE87EC8CFDF}"/>
              </a:ext>
            </a:extLst>
          </p:cNvPr>
          <p:cNvSpPr/>
          <p:nvPr/>
        </p:nvSpPr>
        <p:spPr>
          <a:xfrm>
            <a:off x="10174627" y="1199934"/>
            <a:ext cx="103518" cy="145346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D7262D-14D1-30D0-BE15-F00AB1DEBB97}"/>
              </a:ext>
            </a:extLst>
          </p:cNvPr>
          <p:cNvSpPr/>
          <p:nvPr/>
        </p:nvSpPr>
        <p:spPr>
          <a:xfrm>
            <a:off x="10364522" y="1191840"/>
            <a:ext cx="103518" cy="145346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6D9584-756A-AFA8-D3EC-B0AD766BF2A9}"/>
              </a:ext>
            </a:extLst>
          </p:cNvPr>
          <p:cNvSpPr/>
          <p:nvPr/>
        </p:nvSpPr>
        <p:spPr>
          <a:xfrm>
            <a:off x="9491458" y="2887585"/>
            <a:ext cx="103518" cy="145346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B90B35-012C-2649-27D3-BFC361004C47}"/>
              </a:ext>
            </a:extLst>
          </p:cNvPr>
          <p:cNvSpPr/>
          <p:nvPr/>
        </p:nvSpPr>
        <p:spPr>
          <a:xfrm>
            <a:off x="9673074" y="2887584"/>
            <a:ext cx="164227" cy="145346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976CB96-7AA1-3F04-010E-AFB979012F1A}"/>
              </a:ext>
            </a:extLst>
          </p:cNvPr>
          <p:cNvSpPr/>
          <p:nvPr/>
        </p:nvSpPr>
        <p:spPr>
          <a:xfrm>
            <a:off x="9915399" y="2887584"/>
            <a:ext cx="164227" cy="145346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4AA7F72-6119-2415-9EF3-C01A2F0CE47C}"/>
              </a:ext>
            </a:extLst>
          </p:cNvPr>
          <p:cNvSpPr/>
          <p:nvPr/>
        </p:nvSpPr>
        <p:spPr>
          <a:xfrm>
            <a:off x="8843323" y="4598486"/>
            <a:ext cx="164227" cy="145346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EAA8C3-3E98-4E26-ED9F-CA763764A84C}"/>
              </a:ext>
            </a:extLst>
          </p:cNvPr>
          <p:cNvSpPr/>
          <p:nvPr/>
        </p:nvSpPr>
        <p:spPr>
          <a:xfrm>
            <a:off x="9088099" y="4598486"/>
            <a:ext cx="251123" cy="145346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7CD1664-09E3-8E0C-6074-36D6C6FE1F3F}"/>
              </a:ext>
            </a:extLst>
          </p:cNvPr>
          <p:cNvSpPr/>
          <p:nvPr/>
        </p:nvSpPr>
        <p:spPr>
          <a:xfrm>
            <a:off x="9421951" y="4598485"/>
            <a:ext cx="251123" cy="145346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EB2D45-7B41-144E-8AF8-1BFFC90CEC95}"/>
              </a:ext>
            </a:extLst>
          </p:cNvPr>
          <p:cNvSpPr/>
          <p:nvPr/>
        </p:nvSpPr>
        <p:spPr>
          <a:xfrm>
            <a:off x="7283860" y="6233382"/>
            <a:ext cx="158829" cy="2369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FA050D-A984-EC08-98B4-A9749B6AFFBB}"/>
              </a:ext>
            </a:extLst>
          </p:cNvPr>
          <p:cNvSpPr/>
          <p:nvPr/>
        </p:nvSpPr>
        <p:spPr>
          <a:xfrm>
            <a:off x="7821041" y="6241415"/>
            <a:ext cx="251123" cy="2369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9A00187-3F86-5F1E-0FBE-D02887FFCFA4}"/>
              </a:ext>
            </a:extLst>
          </p:cNvPr>
          <p:cNvSpPr/>
          <p:nvPr/>
        </p:nvSpPr>
        <p:spPr>
          <a:xfrm>
            <a:off x="8435988" y="6238800"/>
            <a:ext cx="251123" cy="2369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5738016-B547-1667-956D-C6532C3D7EDB}"/>
              </a:ext>
            </a:extLst>
          </p:cNvPr>
          <p:cNvSpPr txBox="1"/>
          <p:nvPr/>
        </p:nvSpPr>
        <p:spPr>
          <a:xfrm>
            <a:off x="5167899" y="1004285"/>
            <a:ext cx="830599" cy="214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3  16  16</a:t>
            </a:r>
            <a:endParaRPr lang="en-US" sz="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4EDB2C6-A4E5-BD2D-5A08-7C79B2CFC95F}"/>
              </a:ext>
            </a:extLst>
          </p:cNvPr>
          <p:cNvSpPr txBox="1"/>
          <p:nvPr/>
        </p:nvSpPr>
        <p:spPr>
          <a:xfrm>
            <a:off x="5587177" y="2706508"/>
            <a:ext cx="830599" cy="214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16   32   32 </a:t>
            </a:r>
            <a:endParaRPr lang="en-US" sz="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AFE4C81-4AB4-532E-2452-7632EBCFE24E}"/>
              </a:ext>
            </a:extLst>
          </p:cNvPr>
          <p:cNvSpPr txBox="1"/>
          <p:nvPr/>
        </p:nvSpPr>
        <p:spPr>
          <a:xfrm>
            <a:off x="6040600" y="4405679"/>
            <a:ext cx="10119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32     64      64 </a:t>
            </a:r>
            <a:endParaRPr lang="en-US" sz="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CB1847-5EEF-D1C2-1CBD-630CE8A84760}"/>
              </a:ext>
            </a:extLst>
          </p:cNvPr>
          <p:cNvSpPr txBox="1"/>
          <p:nvPr/>
        </p:nvSpPr>
        <p:spPr>
          <a:xfrm>
            <a:off x="9383321" y="2714957"/>
            <a:ext cx="830599" cy="214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16   32   32 </a:t>
            </a:r>
            <a:endParaRPr lang="en-US" sz="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8E0954D-C36C-1DF8-0207-162DB08825CD}"/>
              </a:ext>
            </a:extLst>
          </p:cNvPr>
          <p:cNvSpPr txBox="1"/>
          <p:nvPr/>
        </p:nvSpPr>
        <p:spPr>
          <a:xfrm>
            <a:off x="9851787" y="1011663"/>
            <a:ext cx="830599" cy="214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3  16  16</a:t>
            </a:r>
            <a:endParaRPr lang="en-US" sz="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C28C117-F20F-87D8-77E9-290D10E7D23E}"/>
              </a:ext>
            </a:extLst>
          </p:cNvPr>
          <p:cNvSpPr txBox="1"/>
          <p:nvPr/>
        </p:nvSpPr>
        <p:spPr>
          <a:xfrm>
            <a:off x="8775870" y="4400855"/>
            <a:ext cx="10119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32     64      64 </a:t>
            </a:r>
            <a:endParaRPr lang="en-US" sz="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500C156-F512-67D2-CBDB-290CF7BDF6C8}"/>
              </a:ext>
            </a:extLst>
          </p:cNvPr>
          <p:cNvSpPr txBox="1"/>
          <p:nvPr/>
        </p:nvSpPr>
        <p:spPr>
          <a:xfrm>
            <a:off x="7224349" y="6507971"/>
            <a:ext cx="15640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32             64              64 </a:t>
            </a:r>
            <a:endParaRPr lang="en-US" sz="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F374818-5327-AE9F-5346-1C4EE7C12C63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5388659" y="1907425"/>
            <a:ext cx="95001" cy="11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613E55C-86BB-B7E2-DDE6-04AC88BA2503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 flipV="1">
            <a:off x="5587178" y="1910477"/>
            <a:ext cx="86377" cy="8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621491B-5206-A18E-CAF1-5F956AD97766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>
            <a:off x="10099776" y="1924139"/>
            <a:ext cx="74851" cy="2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126F8E0-A701-4C0F-FF24-2F59D41B8C5E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 flipV="1">
            <a:off x="10278145" y="1918571"/>
            <a:ext cx="86377" cy="8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31F596A-C747-CC94-8E93-B71A2D09D98B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 flipV="1">
            <a:off x="5798275" y="3614315"/>
            <a:ext cx="7809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1A4B360-35F0-384C-28CB-51455D19CC5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6040600" y="3614315"/>
            <a:ext cx="780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E547340-1228-E924-42DC-2367A4CC3D34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6280505" y="5319384"/>
            <a:ext cx="805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71DF4B3-BA78-C4A0-469C-37309204D8BC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 flipV="1">
            <a:off x="6612177" y="5319383"/>
            <a:ext cx="8272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F76D73A-7805-78C7-EDD4-B2CDECC97994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7442689" y="6351842"/>
            <a:ext cx="378352" cy="80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80812C4-80A5-0767-574B-DB2A21859DE7}"/>
              </a:ext>
            </a:extLst>
          </p:cNvPr>
          <p:cNvCxnSpPr>
            <a:cxnSpLocks/>
            <a:stCxn id="57" idx="3"/>
            <a:endCxn id="59" idx="1"/>
          </p:cNvCxnSpPr>
          <p:nvPr/>
        </p:nvCxnSpPr>
        <p:spPr>
          <a:xfrm flipV="1">
            <a:off x="8072164" y="6357260"/>
            <a:ext cx="363824" cy="2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3FB81FD-6EFF-9DE7-307B-E1EA3BB6168E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9007550" y="5325217"/>
            <a:ext cx="805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838AB8F-FCAA-0C54-DAFC-DF39C0852192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 flipV="1">
            <a:off x="9339222" y="5325216"/>
            <a:ext cx="8272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B7EECBB-4DFA-A95B-33A6-148EDE6C1B5C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flipV="1">
            <a:off x="9594976" y="3614315"/>
            <a:ext cx="7809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88AE7B-DF26-26D6-D701-6D953FCA5D15}"/>
              </a:ext>
            </a:extLst>
          </p:cNvPr>
          <p:cNvCxnSpPr>
            <a:cxnSpLocks/>
            <a:stCxn id="49" idx="3"/>
            <a:endCxn id="50" idx="1"/>
          </p:cNvCxnSpPr>
          <p:nvPr/>
        </p:nvCxnSpPr>
        <p:spPr>
          <a:xfrm>
            <a:off x="9837301" y="3614315"/>
            <a:ext cx="780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5650764-9B61-6C62-0E68-C6F0E63673B2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 flipH="1">
            <a:off x="6198392" y="4341045"/>
            <a:ext cx="2420" cy="251608"/>
          </a:xfrm>
          <a:prstGeom prst="straightConnector1">
            <a:avLst/>
          </a:prstGeom>
          <a:ln w="63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D7C8EC02-D26D-FCD1-ECE6-95E5F9D0D28C}"/>
              </a:ext>
            </a:extLst>
          </p:cNvPr>
          <p:cNvCxnSpPr>
            <a:cxnSpLocks/>
            <a:stCxn id="44" idx="2"/>
            <a:endCxn id="55" idx="1"/>
          </p:cNvCxnSpPr>
          <p:nvPr/>
        </p:nvCxnSpPr>
        <p:spPr>
          <a:xfrm>
            <a:off x="6820468" y="6046113"/>
            <a:ext cx="463392" cy="305729"/>
          </a:xfrm>
          <a:prstGeom prst="straightConnector1">
            <a:avLst/>
          </a:prstGeom>
          <a:ln w="63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34B15B9A-F692-AD3C-E46D-D940458B3FC0}"/>
              </a:ext>
            </a:extLst>
          </p:cNvPr>
          <p:cNvCxnSpPr>
            <a:cxnSpLocks/>
            <a:stCxn id="59" idx="3"/>
            <a:endCxn id="51" idx="2"/>
          </p:cNvCxnSpPr>
          <p:nvPr/>
        </p:nvCxnSpPr>
        <p:spPr>
          <a:xfrm flipV="1">
            <a:off x="8687111" y="6051947"/>
            <a:ext cx="238326" cy="305313"/>
          </a:xfrm>
          <a:prstGeom prst="straightConnector1">
            <a:avLst/>
          </a:prstGeom>
          <a:ln w="63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347AA77D-B746-FCE9-DEED-78ACF620FACE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>
          <a:xfrm flipH="1" flipV="1">
            <a:off x="9543217" y="4341046"/>
            <a:ext cx="4296" cy="257439"/>
          </a:xfrm>
          <a:prstGeom prst="straightConnector1">
            <a:avLst/>
          </a:prstGeom>
          <a:ln w="63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F62A16A7-7F84-E902-BF3A-A6A5EAB97C80}"/>
              </a:ext>
            </a:extLst>
          </p:cNvPr>
          <p:cNvCxnSpPr>
            <a:cxnSpLocks/>
            <a:stCxn id="50" idx="0"/>
            <a:endCxn id="45" idx="2"/>
          </p:cNvCxnSpPr>
          <p:nvPr/>
        </p:nvCxnSpPr>
        <p:spPr>
          <a:xfrm flipV="1">
            <a:off x="9997513" y="2650869"/>
            <a:ext cx="73363" cy="236715"/>
          </a:xfrm>
          <a:prstGeom prst="straightConnector1">
            <a:avLst/>
          </a:prstGeom>
          <a:ln w="63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7" name="TextBox 1046">
            <a:extLst>
              <a:ext uri="{FF2B5EF4-FFF2-40B4-BE49-F238E27FC236}">
                <a16:creationId xmlns:a16="http://schemas.microsoft.com/office/drawing/2014/main" id="{1B00F5C1-E9DC-0455-CDF6-0B19BD9F2A1C}"/>
              </a:ext>
            </a:extLst>
          </p:cNvPr>
          <p:cNvSpPr txBox="1"/>
          <p:nvPr/>
        </p:nvSpPr>
        <p:spPr>
          <a:xfrm>
            <a:off x="1537647" y="6869672"/>
            <a:ext cx="2016224" cy="27699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/>
              <a:t>U-Net Model + Bi LSTM</a:t>
            </a:r>
            <a:endParaRPr lang="en-US" sz="1100" i="1" dirty="0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CEDC6680-21D0-82ED-A61C-93E1170107E7}"/>
              </a:ext>
            </a:extLst>
          </p:cNvPr>
          <p:cNvSpPr txBox="1"/>
          <p:nvPr/>
        </p:nvSpPr>
        <p:spPr>
          <a:xfrm>
            <a:off x="7224349" y="6891784"/>
            <a:ext cx="1564018" cy="276999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/>
              <a:t>Mini U-Net Model</a:t>
            </a:r>
            <a:endParaRPr lang="en-US" sz="1100" i="1" dirty="0"/>
          </a:p>
        </p:txBody>
      </p:sp>
      <p:graphicFrame>
        <p:nvGraphicFramePr>
          <p:cNvPr id="1049" name="Table 1048">
            <a:extLst>
              <a:ext uri="{FF2B5EF4-FFF2-40B4-BE49-F238E27FC236}">
                <a16:creationId xmlns:a16="http://schemas.microsoft.com/office/drawing/2014/main" id="{F0E7EC58-761B-B9D7-7361-49C10D7E2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71111"/>
              </p:ext>
            </p:extLst>
          </p:nvPr>
        </p:nvGraphicFramePr>
        <p:xfrm>
          <a:off x="1429635" y="1953396"/>
          <a:ext cx="2232248" cy="1832510"/>
        </p:xfrm>
        <a:graphic>
          <a:graphicData uri="http://schemas.openxmlformats.org/drawingml/2006/table">
            <a:tbl>
              <a:tblPr/>
              <a:tblGrid>
                <a:gridCol w="1116124">
                  <a:extLst>
                    <a:ext uri="{9D8B030D-6E8A-4147-A177-3AD203B41FA5}">
                      <a16:colId xmlns:a16="http://schemas.microsoft.com/office/drawing/2014/main" val="48084616"/>
                    </a:ext>
                  </a:extLst>
                </a:gridCol>
                <a:gridCol w="1116124">
                  <a:extLst>
                    <a:ext uri="{9D8B030D-6E8A-4147-A177-3AD203B41FA5}">
                      <a16:colId xmlns:a16="http://schemas.microsoft.com/office/drawing/2014/main" val="609169349"/>
                    </a:ext>
                  </a:extLst>
                </a:gridCol>
              </a:tblGrid>
              <a:tr h="259520">
                <a:tc>
                  <a:txBody>
                    <a:bodyPr/>
                    <a:lstStyle/>
                    <a:p>
                      <a:r>
                        <a:rPr lang="en-US" sz="800" b="1" dirty="0"/>
                        <a:t>Layer/Block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Estimated </a:t>
                      </a:r>
                      <a:br>
                        <a:rPr lang="en-US" sz="800" b="1" dirty="0"/>
                      </a:br>
                      <a:r>
                        <a:rPr lang="en-US" sz="800" b="1" dirty="0"/>
                        <a:t>Parameters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2038948"/>
                  </a:ext>
                </a:extLst>
              </a:tr>
              <a:tr h="459150">
                <a:tc>
                  <a:txBody>
                    <a:bodyPr/>
                    <a:lstStyle/>
                    <a:p>
                      <a:r>
                        <a:rPr lang="en-US" sz="800" b="1" dirty="0"/>
                        <a:t>Encoder +</a:t>
                      </a:r>
                      <a:br>
                        <a:rPr lang="en-US" sz="800" b="1" dirty="0"/>
                      </a:br>
                      <a:r>
                        <a:rPr lang="en-US" sz="800" b="1" dirty="0"/>
                        <a:t> Decoder </a:t>
                      </a:r>
                      <a:br>
                        <a:rPr lang="en-US" sz="800" b="1" dirty="0"/>
                      </a:br>
                      <a:r>
                        <a:rPr lang="en-US" sz="800" b="1" dirty="0"/>
                        <a:t>(Conv1D, 4 levels)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400K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647098"/>
                  </a:ext>
                </a:extLst>
              </a:tr>
              <a:tr h="259520">
                <a:tc>
                  <a:txBody>
                    <a:bodyPr/>
                    <a:lstStyle/>
                    <a:p>
                      <a:r>
                        <a:rPr lang="en-US" sz="800" b="1"/>
                        <a:t>Bi-LSTM (2 layers)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500K per layer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5578475"/>
                  </a:ext>
                </a:extLst>
              </a:tr>
              <a:tr h="259520">
                <a:tc>
                  <a:txBody>
                    <a:bodyPr/>
                    <a:lstStyle/>
                    <a:p>
                      <a:r>
                        <a:rPr lang="en-US" sz="800" b="1"/>
                        <a:t>Dense Layer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50K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04766"/>
                  </a:ext>
                </a:extLst>
              </a:tr>
              <a:tr h="259520">
                <a:tc>
                  <a:txBody>
                    <a:bodyPr/>
                    <a:lstStyle/>
                    <a:p>
                      <a:r>
                        <a:rPr lang="en-US" sz="800" b="1" dirty="0"/>
                        <a:t>Total Estimate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1.2 million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101368"/>
                  </a:ext>
                </a:extLst>
              </a:tr>
              <a:tr h="259520">
                <a:tc>
                  <a:txBody>
                    <a:bodyPr/>
                    <a:lstStyle/>
                    <a:p>
                      <a:r>
                        <a:rPr lang="en-US" sz="800" b="1" dirty="0"/>
                        <a:t>Estimated 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6/7 MB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631659"/>
                  </a:ext>
                </a:extLst>
              </a:tr>
            </a:tbl>
          </a:graphicData>
        </a:graphic>
      </p:graphicFrame>
      <p:sp>
        <p:nvSpPr>
          <p:cNvPr id="1050" name="TextBox 1049">
            <a:extLst>
              <a:ext uri="{FF2B5EF4-FFF2-40B4-BE49-F238E27FC236}">
                <a16:creationId xmlns:a16="http://schemas.microsoft.com/office/drawing/2014/main" id="{A1AD5854-C8E0-983C-CBF0-0B5D0A67FF95}"/>
              </a:ext>
            </a:extLst>
          </p:cNvPr>
          <p:cNvSpPr txBox="1"/>
          <p:nvPr/>
        </p:nvSpPr>
        <p:spPr>
          <a:xfrm>
            <a:off x="6756215" y="2146035"/>
            <a:ext cx="273089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var(--notebook-cell-output-font-family)"/>
              </a:rPr>
              <a:t>Total params: 168,401</a:t>
            </a:r>
          </a:p>
          <a:p>
            <a:pPr algn="l"/>
            <a:r>
              <a:rPr lang="en-US" sz="1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var(--notebook-cell-output-font-family)"/>
              </a:rPr>
              <a:t>Trainable params: 168,401</a:t>
            </a:r>
          </a:p>
          <a:p>
            <a:pPr algn="l"/>
            <a:r>
              <a:rPr lang="en-US" sz="1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var(--notebook-cell-output-font-family)"/>
              </a:rPr>
              <a:t>----------------------------------------------------------------</a:t>
            </a:r>
          </a:p>
          <a:p>
            <a:pPr algn="l"/>
            <a:r>
              <a:rPr lang="en-US" sz="1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var(--notebook-cell-output-font-family)"/>
              </a:rPr>
              <a:t>Forward/backward pass size (MB): 1.02</a:t>
            </a:r>
          </a:p>
          <a:p>
            <a:pPr algn="l"/>
            <a:r>
              <a:rPr lang="en-US" sz="1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var(--notebook-cell-output-font-family)"/>
              </a:rPr>
              <a:t>Params size (MB): 0.64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AFB8C7-4204-6E77-0035-BC8B09A1CA69}"/>
              </a:ext>
            </a:extLst>
          </p:cNvPr>
          <p:cNvSpPr/>
          <p:nvPr/>
        </p:nvSpPr>
        <p:spPr>
          <a:xfrm>
            <a:off x="9930664" y="1199934"/>
            <a:ext cx="103518" cy="14534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A6CEAB-5315-178F-944C-372B6800EA22}"/>
              </a:ext>
            </a:extLst>
          </p:cNvPr>
          <p:cNvSpPr/>
          <p:nvPr/>
        </p:nvSpPr>
        <p:spPr>
          <a:xfrm>
            <a:off x="9335750" y="2887584"/>
            <a:ext cx="164227" cy="14534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830471-1A54-DF61-DD8A-2AF452FB591A}"/>
              </a:ext>
            </a:extLst>
          </p:cNvPr>
          <p:cNvSpPr/>
          <p:nvPr/>
        </p:nvSpPr>
        <p:spPr>
          <a:xfrm>
            <a:off x="8585853" y="4595766"/>
            <a:ext cx="251123" cy="14534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2B5097-2601-0004-AFED-B630C420C70E}"/>
              </a:ext>
            </a:extLst>
          </p:cNvPr>
          <p:cNvCxnSpPr>
            <a:cxnSpLocks/>
          </p:cNvCxnSpPr>
          <p:nvPr/>
        </p:nvCxnSpPr>
        <p:spPr>
          <a:xfrm flipV="1">
            <a:off x="9856368" y="1892304"/>
            <a:ext cx="118062" cy="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4AB943-F23A-1CA1-88DA-4E12DF90BD7C}"/>
              </a:ext>
            </a:extLst>
          </p:cNvPr>
          <p:cNvCxnSpPr>
            <a:cxnSpLocks/>
          </p:cNvCxnSpPr>
          <p:nvPr/>
        </p:nvCxnSpPr>
        <p:spPr>
          <a:xfrm flipV="1">
            <a:off x="9286848" y="3606440"/>
            <a:ext cx="118062" cy="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355442-CF09-3AE6-5A39-0912BAE04B20}"/>
              </a:ext>
            </a:extLst>
          </p:cNvPr>
          <p:cNvCxnSpPr>
            <a:cxnSpLocks/>
          </p:cNvCxnSpPr>
          <p:nvPr/>
        </p:nvCxnSpPr>
        <p:spPr>
          <a:xfrm flipV="1">
            <a:off x="8526822" y="5319382"/>
            <a:ext cx="118062" cy="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86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MINI </a:t>
            </a:r>
            <a:r>
              <a:rPr lang="en-US" altLang="ko-KR" sz="3000" dirty="0" err="1">
                <a:solidFill>
                  <a:schemeClr val="accent6"/>
                </a:solidFill>
                <a:latin typeface="Caladea"/>
                <a:ea typeface="HY견고딕" pitchFamily="18" charset="-127"/>
              </a:rPr>
              <a:t>UNet</a:t>
            </a: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Summary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C119F-8475-962E-3A1D-45254B872DCF}"/>
              </a:ext>
            </a:extLst>
          </p:cNvPr>
          <p:cNvSpPr txBox="1"/>
          <p:nvPr/>
        </p:nvSpPr>
        <p:spPr>
          <a:xfrm>
            <a:off x="3297571" y="4048804"/>
            <a:ext cx="4098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333333"/>
              </a:solidFill>
              <a:latin typeface="HelveticaNeue Regular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ABACD-A39C-6609-C1A7-BAC3B95F4854}"/>
              </a:ext>
            </a:extLst>
          </p:cNvPr>
          <p:cNvSpPr txBox="1"/>
          <p:nvPr/>
        </p:nvSpPr>
        <p:spPr>
          <a:xfrm>
            <a:off x="0" y="844040"/>
            <a:ext cx="3172236" cy="6717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-------------------------- Layer--------------------------------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Layer (type)               Output Shape         Param #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=========================================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 Conv1d-1              [-1, 16, 256]             160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   ReLU-2              [-1, 16, 256]               0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 Conv1d-3              [-1, 16, 256]             784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   ReLU-4              [-1, 16, 256]               0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MaxPool1d-5              [-1, 16, 128]               0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 Conv1d-6              [-1, 32, 128]           1,568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   ReLU-7              [-1, 32, 128]               0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 Conv1d-8              [-1, 32, 128]           3,104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   ReLU-9              [-1, 32, 128]               0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MaxPool1d-10               [-1, 32, 64]               0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Conv1d-11               [-1, 64, 64]           6,208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  ReLU-12               [-1, 64, 64]               0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Conv1d-13               [-1, 64, 64]          12,352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  ReLU-14               [-1, 64, 64]               0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MaxPool1d-15               [-1, 64, 32]               0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Conv1d-16              [-1, 128, 32]          24,704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  ReLU-17              [-1, 128, 32]               0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Conv1d-18              [-1, 128, 32]          49,280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  ReLU-19              [-1, 128, 32]               0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ConvTranspose1d-20               [-1, 64, 64]          16,448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Conv1d-21               [-1, 64, 64]          24,640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  ReLU-22               [-1, 64, 64]               0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Conv1d-23               [-1, 64, 64]          12,352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  ReLU-24               [-1, 64, 64]               0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ConvTranspose1d-25              [-1, 32, 128]           4,128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Conv1d-26              [-1, 32, 128]           6,176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  ReLU-27              [-1, 32, 128]               0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Conv1d-28              [-1, 32, 128]           3,104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  ReLU-29              [-1, 32, 128]               0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ConvTranspose1d-30              [-1, 16, 256]           1,040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Conv1d-31              [-1, 16, 256]           1,552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  ReLU-32              [-1, 16, 256]               0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Conv1d-33              [-1, 16, 256]             784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  ReLU-34              [-1, 16, 256]               0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           Conv1d-35               [-1, 1, 256]              17</a:t>
            </a:r>
          </a:p>
          <a:p>
            <a:pPr algn="l"/>
            <a:r>
              <a:rPr lang="en-US" sz="1050" b="0" i="0" dirty="0">
                <a:solidFill>
                  <a:srgbClr val="999999"/>
                </a:solidFill>
                <a:effectLst/>
                <a:latin typeface="var(--notebook-cell-output-font-family)"/>
              </a:rPr>
              <a:t>----------------------------------------------------------------</a:t>
            </a:r>
          </a:p>
          <a:p>
            <a:pPr algn="l"/>
            <a:endParaRPr lang="en-US"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1C6CC0-FF53-1668-2D64-462F5B3E53BF}"/>
              </a:ext>
            </a:extLst>
          </p:cNvPr>
          <p:cNvSpPr/>
          <p:nvPr/>
        </p:nvSpPr>
        <p:spPr>
          <a:xfrm>
            <a:off x="4698628" y="2908435"/>
            <a:ext cx="1689089" cy="4841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Encoder 1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3 -&gt; 16-&gt; 16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35FDBB-4EC4-5B80-46A8-5EA3D54DBD6B}"/>
              </a:ext>
            </a:extLst>
          </p:cNvPr>
          <p:cNvSpPr/>
          <p:nvPr/>
        </p:nvSpPr>
        <p:spPr>
          <a:xfrm>
            <a:off x="4698628" y="3727817"/>
            <a:ext cx="1689089" cy="4841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Encoder 2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16 -&gt; 32 -&gt; 32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855588-1D4C-3885-39E1-9E9B05D1F792}"/>
              </a:ext>
            </a:extLst>
          </p:cNvPr>
          <p:cNvSpPr/>
          <p:nvPr/>
        </p:nvSpPr>
        <p:spPr>
          <a:xfrm>
            <a:off x="4698627" y="4587553"/>
            <a:ext cx="1689089" cy="4841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Encoder 3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32 -&gt; 64 -&gt; 64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801F92-5420-C5BC-E766-B61060167931}"/>
              </a:ext>
            </a:extLst>
          </p:cNvPr>
          <p:cNvSpPr/>
          <p:nvPr/>
        </p:nvSpPr>
        <p:spPr>
          <a:xfrm>
            <a:off x="8839402" y="1871383"/>
            <a:ext cx="1689089" cy="4841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A74732-F9B4-165D-1C01-FA737E185CF2}"/>
              </a:ext>
            </a:extLst>
          </p:cNvPr>
          <p:cNvSpPr/>
          <p:nvPr/>
        </p:nvSpPr>
        <p:spPr>
          <a:xfrm>
            <a:off x="6479520" y="5499892"/>
            <a:ext cx="1689089" cy="48419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/>
              <a:t>Bottlneck</a:t>
            </a:r>
            <a:endParaRPr lang="en-US" sz="1100" b="1" dirty="0"/>
          </a:p>
          <a:p>
            <a:pPr algn="ctr"/>
            <a:r>
              <a:rPr lang="en-US" sz="1100" b="1" dirty="0"/>
              <a:t>32 -&gt; 64 -&gt; 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D5DCB1-182E-602C-3B45-E95B8204FFF0}"/>
              </a:ext>
            </a:extLst>
          </p:cNvPr>
          <p:cNvSpPr/>
          <p:nvPr/>
        </p:nvSpPr>
        <p:spPr>
          <a:xfrm>
            <a:off x="8015516" y="2908435"/>
            <a:ext cx="1689089" cy="4841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Decoder 1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3 -&gt; 16-&gt; 16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9243B9-7558-0BEF-0DFF-9B751FD7485B}"/>
              </a:ext>
            </a:extLst>
          </p:cNvPr>
          <p:cNvSpPr/>
          <p:nvPr/>
        </p:nvSpPr>
        <p:spPr>
          <a:xfrm>
            <a:off x="8011240" y="3727817"/>
            <a:ext cx="1689089" cy="4841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Decoder 2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16 -&gt; 32 -&gt; 32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921D4E-BC91-038D-583D-7B2CFFE58368}"/>
              </a:ext>
            </a:extLst>
          </p:cNvPr>
          <p:cNvSpPr/>
          <p:nvPr/>
        </p:nvSpPr>
        <p:spPr>
          <a:xfrm>
            <a:off x="8014809" y="4587553"/>
            <a:ext cx="1689089" cy="4841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Decoder 3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32 -&gt; 64 -&gt; 64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60B556-F3EC-846D-BB10-1846F6EE0EE1}"/>
              </a:ext>
            </a:extLst>
          </p:cNvPr>
          <p:cNvSpPr/>
          <p:nvPr/>
        </p:nvSpPr>
        <p:spPr>
          <a:xfrm>
            <a:off x="3870974" y="1883969"/>
            <a:ext cx="1689089" cy="48419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5C3807E-BA5D-54E7-6CF5-0314CCA1814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>
            <a:off x="5543173" y="3392632"/>
            <a:ext cx="0" cy="3351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45F33D-746D-A7DC-38DE-B5638915F16B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5543172" y="4212014"/>
            <a:ext cx="1" cy="3755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8ABB527-FF11-ADDB-9A6C-202D87CAA7DC}"/>
              </a:ext>
            </a:extLst>
          </p:cNvPr>
          <p:cNvCxnSpPr>
            <a:cxnSpLocks/>
            <a:stCxn id="16" idx="2"/>
            <a:endCxn id="23" idx="1"/>
          </p:cNvCxnSpPr>
          <p:nvPr/>
        </p:nvCxnSpPr>
        <p:spPr>
          <a:xfrm>
            <a:off x="5543172" y="5071750"/>
            <a:ext cx="936348" cy="670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C2D15E-EA98-E89D-6058-67551EAF609E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8168609" y="5061941"/>
            <a:ext cx="773922" cy="6800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D801D4F-9C81-4175-AEEC-4A52C2220A9C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H="1" flipV="1">
            <a:off x="8855785" y="4212014"/>
            <a:ext cx="3569" cy="3755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7119D1-D2FF-D803-8CBF-D17E610AFDD4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8855785" y="3392632"/>
            <a:ext cx="4276" cy="3351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E8CD8E-327E-FEAB-BA2C-B01D5CB47A57}"/>
              </a:ext>
            </a:extLst>
          </p:cNvPr>
          <p:cNvCxnSpPr>
            <a:stCxn id="12" idx="3"/>
            <a:endCxn id="24" idx="1"/>
          </p:cNvCxnSpPr>
          <p:nvPr/>
        </p:nvCxnSpPr>
        <p:spPr>
          <a:xfrm>
            <a:off x="6387717" y="3150534"/>
            <a:ext cx="162779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D26C3A0-0E56-7878-D101-2E821E8CD3D5}"/>
              </a:ext>
            </a:extLst>
          </p:cNvPr>
          <p:cNvCxnSpPr>
            <a:cxnSpLocks/>
            <a:stCxn id="14" idx="3"/>
            <a:endCxn id="25" idx="1"/>
          </p:cNvCxnSpPr>
          <p:nvPr/>
        </p:nvCxnSpPr>
        <p:spPr>
          <a:xfrm>
            <a:off x="6387717" y="3969916"/>
            <a:ext cx="1623523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0E371DD-3262-E771-FC5C-6E0951D4AFE9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6387716" y="4829652"/>
            <a:ext cx="1627093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66564DE-C4A4-5C95-1BA2-F483A2DC33D6}"/>
              </a:ext>
            </a:extLst>
          </p:cNvPr>
          <p:cNvSpPr/>
          <p:nvPr/>
        </p:nvSpPr>
        <p:spPr>
          <a:xfrm>
            <a:off x="7959480" y="3054477"/>
            <a:ext cx="103519" cy="142020"/>
          </a:xfrm>
          <a:prstGeom prst="rightArrow">
            <a:avLst>
              <a:gd name="adj1" fmla="val 50000"/>
              <a:gd name="adj2" fmla="val 17742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6C7C43D2-D184-488E-362D-993EF8916667}"/>
              </a:ext>
            </a:extLst>
          </p:cNvPr>
          <p:cNvSpPr/>
          <p:nvPr/>
        </p:nvSpPr>
        <p:spPr>
          <a:xfrm>
            <a:off x="7959479" y="3898118"/>
            <a:ext cx="103519" cy="142020"/>
          </a:xfrm>
          <a:prstGeom prst="rightArrow">
            <a:avLst>
              <a:gd name="adj1" fmla="val 50000"/>
              <a:gd name="adj2" fmla="val 17742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2E302567-6DAB-3325-E613-2FF7D8DC99F2}"/>
              </a:ext>
            </a:extLst>
          </p:cNvPr>
          <p:cNvSpPr/>
          <p:nvPr/>
        </p:nvSpPr>
        <p:spPr>
          <a:xfrm>
            <a:off x="7969887" y="4770310"/>
            <a:ext cx="103519" cy="142020"/>
          </a:xfrm>
          <a:prstGeom prst="rightArrow">
            <a:avLst>
              <a:gd name="adj1" fmla="val 50000"/>
              <a:gd name="adj2" fmla="val 17742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3166407-39BA-B048-2C6D-920262A20F6B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>
            <a:off x="4715519" y="2368166"/>
            <a:ext cx="827654" cy="5402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1A14459-C638-26F3-90B6-520D37789D19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flipV="1">
            <a:off x="8860061" y="2355580"/>
            <a:ext cx="823886" cy="5528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698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81647" y="-4656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MINI </a:t>
            </a:r>
            <a:r>
              <a:rPr lang="en-US" altLang="ko-KR" sz="3000" dirty="0" err="1">
                <a:solidFill>
                  <a:schemeClr val="accent6"/>
                </a:solidFill>
                <a:latin typeface="Caladea"/>
                <a:ea typeface="HY견고딕" pitchFamily="18" charset="-127"/>
              </a:rPr>
              <a:t>UNet</a:t>
            </a: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Summary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1C6CC0-FF53-1668-2D64-462F5B3E53BF}"/>
              </a:ext>
            </a:extLst>
          </p:cNvPr>
          <p:cNvSpPr/>
          <p:nvPr/>
        </p:nvSpPr>
        <p:spPr>
          <a:xfrm>
            <a:off x="150253" y="1410351"/>
            <a:ext cx="3352863" cy="94817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Encoder 1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Sequential(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(0): Conv1d(3, 16, </a:t>
            </a:r>
            <a:r>
              <a:rPr lang="en-US" sz="800" b="1" dirty="0" err="1">
                <a:solidFill>
                  <a:schemeClr val="tx1"/>
                </a:solidFill>
              </a:rPr>
              <a:t>kernel_size</a:t>
            </a:r>
            <a:r>
              <a:rPr lang="en-US" sz="800" b="1" dirty="0">
                <a:solidFill>
                  <a:schemeClr val="tx1"/>
                </a:solidFill>
              </a:rPr>
              <a:t>=(3,), stride=(1,), padding=(1,))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(1): </a:t>
            </a:r>
            <a:r>
              <a:rPr lang="en-US" sz="800" b="1" dirty="0" err="1">
                <a:solidFill>
                  <a:schemeClr val="tx1"/>
                </a:solidFill>
              </a:rPr>
              <a:t>ReLU</a:t>
            </a:r>
            <a:r>
              <a:rPr lang="en-US" sz="800" b="1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(2): Conv1d(16, 16, </a:t>
            </a:r>
            <a:r>
              <a:rPr lang="en-US" sz="800" b="1" dirty="0" err="1">
                <a:solidFill>
                  <a:schemeClr val="tx1"/>
                </a:solidFill>
              </a:rPr>
              <a:t>kernel_size</a:t>
            </a:r>
            <a:r>
              <a:rPr lang="en-US" sz="800" b="1" dirty="0">
                <a:solidFill>
                  <a:schemeClr val="tx1"/>
                </a:solidFill>
              </a:rPr>
              <a:t>=(3,), stride=(1,), padding=(1,))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(3): </a:t>
            </a:r>
            <a:r>
              <a:rPr lang="en-US" sz="800" b="1" dirty="0" err="1">
                <a:solidFill>
                  <a:schemeClr val="tx1"/>
                </a:solidFill>
              </a:rPr>
              <a:t>ReLU</a:t>
            </a:r>
            <a:r>
              <a:rPr lang="en-US" sz="800" b="1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35FDBB-4EC4-5B80-46A8-5EA3D54DBD6B}"/>
              </a:ext>
            </a:extLst>
          </p:cNvPr>
          <p:cNvSpPr/>
          <p:nvPr/>
        </p:nvSpPr>
        <p:spPr>
          <a:xfrm>
            <a:off x="162124" y="3014112"/>
            <a:ext cx="3305380" cy="1165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Encoder 2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Sequential(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(0): Conv1d(16, 32, </a:t>
            </a:r>
            <a:r>
              <a:rPr lang="en-US" sz="800" b="1" dirty="0" err="1">
                <a:solidFill>
                  <a:schemeClr val="tx1"/>
                </a:solidFill>
              </a:rPr>
              <a:t>kernel_size</a:t>
            </a:r>
            <a:r>
              <a:rPr lang="en-US" sz="800" b="1" dirty="0">
                <a:solidFill>
                  <a:schemeClr val="tx1"/>
                </a:solidFill>
              </a:rPr>
              <a:t>=(3,), stride=(1,), padding=(1,))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(1): </a:t>
            </a:r>
            <a:r>
              <a:rPr lang="en-US" sz="800" b="1" dirty="0" err="1">
                <a:solidFill>
                  <a:schemeClr val="tx1"/>
                </a:solidFill>
              </a:rPr>
              <a:t>ReLU</a:t>
            </a:r>
            <a:r>
              <a:rPr lang="en-US" sz="800" b="1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(2): Conv1d(32, 32, </a:t>
            </a:r>
            <a:r>
              <a:rPr lang="en-US" sz="800" b="1" dirty="0" err="1">
                <a:solidFill>
                  <a:schemeClr val="tx1"/>
                </a:solidFill>
              </a:rPr>
              <a:t>kernel_size</a:t>
            </a:r>
            <a:r>
              <a:rPr lang="en-US" sz="800" b="1" dirty="0">
                <a:solidFill>
                  <a:schemeClr val="tx1"/>
                </a:solidFill>
              </a:rPr>
              <a:t>=(3,), stride=(1,), padding=(1,))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(3): </a:t>
            </a:r>
            <a:r>
              <a:rPr lang="en-US" sz="800" b="1" dirty="0" err="1">
                <a:solidFill>
                  <a:schemeClr val="tx1"/>
                </a:solidFill>
              </a:rPr>
              <a:t>ReLU</a:t>
            </a:r>
            <a:r>
              <a:rPr lang="en-US" sz="800" b="1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855588-1D4C-3885-39E1-9E9B05D1F792}"/>
              </a:ext>
            </a:extLst>
          </p:cNvPr>
          <p:cNvSpPr/>
          <p:nvPr/>
        </p:nvSpPr>
        <p:spPr>
          <a:xfrm>
            <a:off x="177052" y="4932210"/>
            <a:ext cx="3299266" cy="135337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Encoder 3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Sequential(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(0): Conv1d(32, 64, </a:t>
            </a:r>
            <a:r>
              <a:rPr lang="en-US" sz="800" b="1" dirty="0" err="1">
                <a:solidFill>
                  <a:schemeClr val="tx1"/>
                </a:solidFill>
              </a:rPr>
              <a:t>kernel_size</a:t>
            </a:r>
            <a:r>
              <a:rPr lang="en-US" sz="800" b="1" dirty="0">
                <a:solidFill>
                  <a:schemeClr val="tx1"/>
                </a:solidFill>
              </a:rPr>
              <a:t>=(3,), stride=(1,), padding=(1,))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(1): </a:t>
            </a:r>
            <a:r>
              <a:rPr lang="en-US" sz="800" b="1" dirty="0" err="1">
                <a:solidFill>
                  <a:schemeClr val="tx1"/>
                </a:solidFill>
              </a:rPr>
              <a:t>ReLU</a:t>
            </a:r>
            <a:r>
              <a:rPr lang="en-US" sz="800" b="1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(2): Conv1d(64, 64, </a:t>
            </a:r>
            <a:r>
              <a:rPr lang="en-US" sz="800" b="1" dirty="0" err="1">
                <a:solidFill>
                  <a:schemeClr val="tx1"/>
                </a:solidFill>
              </a:rPr>
              <a:t>kernel_size</a:t>
            </a:r>
            <a:r>
              <a:rPr lang="en-US" sz="800" b="1" dirty="0">
                <a:solidFill>
                  <a:schemeClr val="tx1"/>
                </a:solidFill>
              </a:rPr>
              <a:t>=(3,), stride=(1,), padding=(1,))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(3): </a:t>
            </a:r>
            <a:r>
              <a:rPr lang="en-US" sz="800" b="1" dirty="0" err="1">
                <a:solidFill>
                  <a:schemeClr val="tx1"/>
                </a:solidFill>
              </a:rPr>
              <a:t>ReLU</a:t>
            </a:r>
            <a:r>
              <a:rPr lang="en-US" sz="800" b="1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A74732-F9B4-165D-1C01-FA737E185CF2}"/>
              </a:ext>
            </a:extLst>
          </p:cNvPr>
          <p:cNvSpPr/>
          <p:nvPr/>
        </p:nvSpPr>
        <p:spPr>
          <a:xfrm>
            <a:off x="1435849" y="6986517"/>
            <a:ext cx="7729781" cy="59608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Sequential(</a:t>
            </a:r>
          </a:p>
          <a:p>
            <a:pPr algn="ctr"/>
            <a:r>
              <a:rPr lang="en-US" sz="800" b="1" dirty="0"/>
              <a:t>    (0): Conv1d(64, 128, </a:t>
            </a:r>
            <a:r>
              <a:rPr lang="en-US" sz="800" b="1" dirty="0" err="1"/>
              <a:t>kernel_size</a:t>
            </a:r>
            <a:r>
              <a:rPr lang="en-US" sz="800" b="1" dirty="0"/>
              <a:t>=(3,), stride=(1,), padding=(1,)) || (1): </a:t>
            </a:r>
            <a:r>
              <a:rPr lang="en-US" sz="800" b="1" dirty="0" err="1"/>
              <a:t>ReLU</a:t>
            </a:r>
            <a:r>
              <a:rPr lang="en-US" sz="800" b="1" dirty="0"/>
              <a:t>(),  </a:t>
            </a:r>
          </a:p>
          <a:p>
            <a:pPr algn="ctr"/>
            <a:r>
              <a:rPr lang="en-US" sz="800" b="1" dirty="0"/>
              <a:t>(2): Conv1d(128, 128, </a:t>
            </a:r>
            <a:r>
              <a:rPr lang="en-US" sz="800" b="1" dirty="0" err="1"/>
              <a:t>kernel_size</a:t>
            </a:r>
            <a:r>
              <a:rPr lang="en-US" sz="800" b="1" dirty="0"/>
              <a:t>=(3,), stride=(1,), padding=(1,))</a:t>
            </a:r>
          </a:p>
          <a:p>
            <a:pPr algn="ctr"/>
            <a:r>
              <a:rPr lang="en-US" sz="800" b="1" dirty="0"/>
              <a:t>    (3): </a:t>
            </a:r>
            <a:r>
              <a:rPr lang="en-US" sz="800" b="1" dirty="0" err="1"/>
              <a:t>ReLU</a:t>
            </a:r>
            <a:r>
              <a:rPr lang="en-US" sz="800" b="1" dirty="0"/>
              <a:t>()</a:t>
            </a:r>
          </a:p>
          <a:p>
            <a:pPr algn="ctr"/>
            <a:r>
              <a:rPr lang="en-US" sz="800" b="1" dirty="0"/>
              <a:t>  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60B556-F3EC-846D-BB10-1846F6EE0EE1}"/>
              </a:ext>
            </a:extLst>
          </p:cNvPr>
          <p:cNvSpPr/>
          <p:nvPr/>
        </p:nvSpPr>
        <p:spPr>
          <a:xfrm>
            <a:off x="440162" y="969290"/>
            <a:ext cx="2773044" cy="23995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(Batch, Channels, Sequence Length) = (8, 3, 240)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8ABB527-FF11-ADDB-9A6C-202D87CAA7DC}"/>
              </a:ext>
            </a:extLst>
          </p:cNvPr>
          <p:cNvCxnSpPr>
            <a:cxnSpLocks/>
            <a:stCxn id="99" idx="3"/>
            <a:endCxn id="23" idx="0"/>
          </p:cNvCxnSpPr>
          <p:nvPr/>
        </p:nvCxnSpPr>
        <p:spPr>
          <a:xfrm>
            <a:off x="3597960" y="6639744"/>
            <a:ext cx="1702780" cy="3467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C2D15E-EA98-E89D-6058-67551EAF609E}"/>
              </a:ext>
            </a:extLst>
          </p:cNvPr>
          <p:cNvCxnSpPr>
            <a:cxnSpLocks/>
            <a:stCxn id="23" idx="0"/>
            <a:endCxn id="139" idx="1"/>
          </p:cNvCxnSpPr>
          <p:nvPr/>
        </p:nvCxnSpPr>
        <p:spPr>
          <a:xfrm flipV="1">
            <a:off x="5300740" y="6607535"/>
            <a:ext cx="1618335" cy="3789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D801D4F-9C81-4175-AEEC-4A52C2220A9C}"/>
              </a:ext>
            </a:extLst>
          </p:cNvPr>
          <p:cNvCxnSpPr>
            <a:cxnSpLocks/>
            <a:stCxn id="139" idx="0"/>
            <a:endCxn id="136" idx="2"/>
          </p:cNvCxnSpPr>
          <p:nvPr/>
        </p:nvCxnSpPr>
        <p:spPr>
          <a:xfrm flipV="1">
            <a:off x="8683271" y="6269192"/>
            <a:ext cx="11871" cy="153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E8CD8E-327E-FEAB-BA2C-B01D5CB47A57}"/>
              </a:ext>
            </a:extLst>
          </p:cNvPr>
          <p:cNvCxnSpPr>
            <a:cxnSpLocks/>
            <a:stCxn id="12" idx="3"/>
            <a:endCxn id="134" idx="1"/>
          </p:cNvCxnSpPr>
          <p:nvPr/>
        </p:nvCxnSpPr>
        <p:spPr>
          <a:xfrm flipV="1">
            <a:off x="3503116" y="1855680"/>
            <a:ext cx="3513455" cy="2876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D26C3A0-0E56-7878-D101-2E821E8CD3D5}"/>
              </a:ext>
            </a:extLst>
          </p:cNvPr>
          <p:cNvCxnSpPr>
            <a:cxnSpLocks/>
            <a:stCxn id="14" idx="3"/>
            <a:endCxn id="135" idx="1"/>
          </p:cNvCxnSpPr>
          <p:nvPr/>
        </p:nvCxnSpPr>
        <p:spPr>
          <a:xfrm>
            <a:off x="3467504" y="3596995"/>
            <a:ext cx="3563077" cy="693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0E371DD-3262-E771-FC5C-6E0951D4AFE9}"/>
              </a:ext>
            </a:extLst>
          </p:cNvPr>
          <p:cNvCxnSpPr>
            <a:cxnSpLocks/>
            <a:stCxn id="16" idx="3"/>
            <a:endCxn id="136" idx="1"/>
          </p:cNvCxnSpPr>
          <p:nvPr/>
        </p:nvCxnSpPr>
        <p:spPr>
          <a:xfrm flipV="1">
            <a:off x="3476318" y="5592507"/>
            <a:ext cx="3569191" cy="1638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66564DE-C4A4-5C95-1BA2-F483A2DC33D6}"/>
              </a:ext>
            </a:extLst>
          </p:cNvPr>
          <p:cNvSpPr/>
          <p:nvPr/>
        </p:nvSpPr>
        <p:spPr>
          <a:xfrm>
            <a:off x="6940464" y="1779832"/>
            <a:ext cx="103519" cy="142020"/>
          </a:xfrm>
          <a:prstGeom prst="rightArrow">
            <a:avLst>
              <a:gd name="adj1" fmla="val 50000"/>
              <a:gd name="adj2" fmla="val 17742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6C7C43D2-D184-488E-362D-993EF8916667}"/>
              </a:ext>
            </a:extLst>
          </p:cNvPr>
          <p:cNvSpPr/>
          <p:nvPr/>
        </p:nvSpPr>
        <p:spPr>
          <a:xfrm>
            <a:off x="6908102" y="3529193"/>
            <a:ext cx="103519" cy="142020"/>
          </a:xfrm>
          <a:prstGeom prst="rightArrow">
            <a:avLst>
              <a:gd name="adj1" fmla="val 50000"/>
              <a:gd name="adj2" fmla="val 17742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2E302567-6DAB-3325-E613-2FF7D8DC99F2}"/>
              </a:ext>
            </a:extLst>
          </p:cNvPr>
          <p:cNvSpPr/>
          <p:nvPr/>
        </p:nvSpPr>
        <p:spPr>
          <a:xfrm>
            <a:off x="6959861" y="5498983"/>
            <a:ext cx="103519" cy="142020"/>
          </a:xfrm>
          <a:prstGeom prst="rightArrow">
            <a:avLst>
              <a:gd name="adj1" fmla="val 50000"/>
              <a:gd name="adj2" fmla="val 17742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3166407-39BA-B048-2C6D-920262A20F6B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>
            <a:off x="1826684" y="1209247"/>
            <a:ext cx="1" cy="2011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1A14459-C638-26F3-90B6-520D37789D19}"/>
              </a:ext>
            </a:extLst>
          </p:cNvPr>
          <p:cNvCxnSpPr>
            <a:cxnSpLocks/>
            <a:stCxn id="134" idx="0"/>
            <a:endCxn id="109" idx="2"/>
          </p:cNvCxnSpPr>
          <p:nvPr/>
        </p:nvCxnSpPr>
        <p:spPr>
          <a:xfrm flipH="1" flipV="1">
            <a:off x="8690224" y="1236904"/>
            <a:ext cx="2779" cy="1446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C832DBF-692C-E689-0F16-D0791FF27C68}"/>
              </a:ext>
            </a:extLst>
          </p:cNvPr>
          <p:cNvSpPr/>
          <p:nvPr/>
        </p:nvSpPr>
        <p:spPr>
          <a:xfrm>
            <a:off x="50618" y="2506005"/>
            <a:ext cx="3528392" cy="36994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(pool1): MaxPool1d(</a:t>
            </a:r>
            <a:r>
              <a:rPr lang="en-US" sz="800" b="1" dirty="0" err="1">
                <a:solidFill>
                  <a:schemeClr val="tx1"/>
                </a:solidFill>
              </a:rPr>
              <a:t>kernel_size</a:t>
            </a:r>
            <a:r>
              <a:rPr lang="en-US" sz="800" b="1" dirty="0">
                <a:solidFill>
                  <a:schemeClr val="tx1"/>
                </a:solidFill>
              </a:rPr>
              <a:t>=2, stride=2, padding=0, dilation=1,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ceil_mode</a:t>
            </a:r>
            <a:r>
              <a:rPr lang="en-US" sz="800" b="1" dirty="0">
                <a:solidFill>
                  <a:schemeClr val="tx1"/>
                </a:solidFill>
              </a:rPr>
              <a:t>=False)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1B67E39-B211-A0E3-1FA6-032140D0C3A4}"/>
              </a:ext>
            </a:extLst>
          </p:cNvPr>
          <p:cNvSpPr/>
          <p:nvPr/>
        </p:nvSpPr>
        <p:spPr>
          <a:xfrm>
            <a:off x="62489" y="4384076"/>
            <a:ext cx="3528392" cy="36994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(pool2): MaxPool1d(</a:t>
            </a:r>
            <a:r>
              <a:rPr lang="en-US" sz="800" b="1" dirty="0" err="1">
                <a:solidFill>
                  <a:schemeClr val="tx1"/>
                </a:solidFill>
              </a:rPr>
              <a:t>kernel_size</a:t>
            </a:r>
            <a:r>
              <a:rPr lang="en-US" sz="800" b="1" dirty="0">
                <a:solidFill>
                  <a:schemeClr val="tx1"/>
                </a:solidFill>
              </a:rPr>
              <a:t>=2, stride=2, padding=0, dilation=1, </a:t>
            </a:r>
            <a:r>
              <a:rPr lang="en-US" sz="800" b="1" dirty="0" err="1">
                <a:solidFill>
                  <a:schemeClr val="tx1"/>
                </a:solidFill>
              </a:rPr>
              <a:t>ceil_mode</a:t>
            </a:r>
            <a:r>
              <a:rPr lang="en-US" sz="800" b="1" dirty="0">
                <a:solidFill>
                  <a:schemeClr val="tx1"/>
                </a:solidFill>
              </a:rPr>
              <a:t>=False)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2731245-83B3-E926-197D-66B2063652C6}"/>
              </a:ext>
            </a:extLst>
          </p:cNvPr>
          <p:cNvSpPr/>
          <p:nvPr/>
        </p:nvSpPr>
        <p:spPr>
          <a:xfrm>
            <a:off x="69568" y="6454771"/>
            <a:ext cx="3528392" cy="36994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(pool3): MaxPool1d(</a:t>
            </a:r>
            <a:r>
              <a:rPr lang="en-US" sz="800" b="1" dirty="0" err="1">
                <a:solidFill>
                  <a:schemeClr val="tx1"/>
                </a:solidFill>
              </a:rPr>
              <a:t>kernel_size</a:t>
            </a:r>
            <a:r>
              <a:rPr lang="en-US" sz="800" b="1" dirty="0">
                <a:solidFill>
                  <a:schemeClr val="tx1"/>
                </a:solidFill>
              </a:rPr>
              <a:t>=2, stride=2, padding=0, dilation=1, </a:t>
            </a:r>
            <a:r>
              <a:rPr lang="en-US" sz="800" b="1" dirty="0" err="1">
                <a:solidFill>
                  <a:schemeClr val="tx1"/>
                </a:solidFill>
              </a:rPr>
              <a:t>ceil_mode</a:t>
            </a:r>
            <a:r>
              <a:rPr lang="en-US" sz="800" b="1" dirty="0">
                <a:solidFill>
                  <a:schemeClr val="tx1"/>
                </a:solidFill>
              </a:rPr>
              <a:t>=False)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5223142-6B65-5382-ED95-F8AFB0624035}"/>
              </a:ext>
            </a:extLst>
          </p:cNvPr>
          <p:cNvSpPr/>
          <p:nvPr/>
        </p:nvSpPr>
        <p:spPr>
          <a:xfrm>
            <a:off x="7066555" y="949133"/>
            <a:ext cx="3247337" cy="28777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(</a:t>
            </a:r>
            <a:r>
              <a:rPr lang="en-US" sz="800" dirty="0" err="1"/>
              <a:t>final_conv</a:t>
            </a:r>
            <a:r>
              <a:rPr lang="en-US" sz="800" dirty="0"/>
              <a:t>): Conv1d(16, 1, </a:t>
            </a:r>
            <a:r>
              <a:rPr lang="en-US" sz="800" dirty="0" err="1"/>
              <a:t>kernel_size</a:t>
            </a:r>
            <a:r>
              <a:rPr lang="en-US" sz="800" dirty="0"/>
              <a:t>=(1,), stride=(1,))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170CE52-E4EB-887A-3625-8C56A850A50A}"/>
              </a:ext>
            </a:extLst>
          </p:cNvPr>
          <p:cNvSpPr/>
          <p:nvPr/>
        </p:nvSpPr>
        <p:spPr>
          <a:xfrm>
            <a:off x="7016571" y="1381591"/>
            <a:ext cx="3352863" cy="94817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Decoder 1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Sequential(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(0): Conv1d(32, 16, </a:t>
            </a:r>
            <a:r>
              <a:rPr lang="en-US" sz="800" b="1" dirty="0" err="1">
                <a:solidFill>
                  <a:schemeClr val="tx1"/>
                </a:solidFill>
              </a:rPr>
              <a:t>kernel_size</a:t>
            </a:r>
            <a:r>
              <a:rPr lang="en-US" sz="800" b="1" dirty="0">
                <a:solidFill>
                  <a:schemeClr val="tx1"/>
                </a:solidFill>
              </a:rPr>
              <a:t>=(3,), stride=(1,), padding=(1,))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(1): </a:t>
            </a:r>
            <a:r>
              <a:rPr lang="en-US" sz="800" b="1" dirty="0" err="1">
                <a:solidFill>
                  <a:schemeClr val="tx1"/>
                </a:solidFill>
              </a:rPr>
              <a:t>ReLU</a:t>
            </a:r>
            <a:r>
              <a:rPr lang="en-US" sz="800" b="1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(2): Conv1d(16, 16, </a:t>
            </a:r>
            <a:r>
              <a:rPr lang="en-US" sz="800" b="1" dirty="0" err="1">
                <a:solidFill>
                  <a:schemeClr val="tx1"/>
                </a:solidFill>
              </a:rPr>
              <a:t>kernel_size</a:t>
            </a:r>
            <a:r>
              <a:rPr lang="en-US" sz="800" b="1" dirty="0">
                <a:solidFill>
                  <a:schemeClr val="tx1"/>
                </a:solidFill>
              </a:rPr>
              <a:t>=(3,), stride=(1,), padding=(1,))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(3): </a:t>
            </a:r>
            <a:r>
              <a:rPr lang="en-US" sz="800" b="1" dirty="0" err="1">
                <a:solidFill>
                  <a:schemeClr val="tx1"/>
                </a:solidFill>
              </a:rPr>
              <a:t>ReLU</a:t>
            </a:r>
            <a:r>
              <a:rPr lang="en-US" sz="800" b="1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)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7C23EE9-AFE5-351A-0DFE-27F331F7771C}"/>
              </a:ext>
            </a:extLst>
          </p:cNvPr>
          <p:cNvSpPr/>
          <p:nvPr/>
        </p:nvSpPr>
        <p:spPr>
          <a:xfrm>
            <a:off x="7030581" y="3021044"/>
            <a:ext cx="3305380" cy="1165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Decoder 2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Sequential(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(0): Conv1d(64, 32, </a:t>
            </a:r>
            <a:r>
              <a:rPr lang="en-US" sz="800" b="1" dirty="0" err="1">
                <a:solidFill>
                  <a:schemeClr val="tx1"/>
                </a:solidFill>
              </a:rPr>
              <a:t>kernel_size</a:t>
            </a:r>
            <a:r>
              <a:rPr lang="en-US" sz="800" b="1" dirty="0">
                <a:solidFill>
                  <a:schemeClr val="tx1"/>
                </a:solidFill>
              </a:rPr>
              <a:t>=(3,), stride=(1,), padding=(1,))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(1): </a:t>
            </a:r>
            <a:r>
              <a:rPr lang="en-US" sz="800" b="1" dirty="0" err="1">
                <a:solidFill>
                  <a:schemeClr val="tx1"/>
                </a:solidFill>
              </a:rPr>
              <a:t>ReLU</a:t>
            </a:r>
            <a:r>
              <a:rPr lang="en-US" sz="800" b="1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(2): Conv1d(32, 32, </a:t>
            </a:r>
            <a:r>
              <a:rPr lang="en-US" sz="800" b="1" dirty="0" err="1">
                <a:solidFill>
                  <a:schemeClr val="tx1"/>
                </a:solidFill>
              </a:rPr>
              <a:t>kernel_size</a:t>
            </a:r>
            <a:r>
              <a:rPr lang="en-US" sz="800" b="1" dirty="0">
                <a:solidFill>
                  <a:schemeClr val="tx1"/>
                </a:solidFill>
              </a:rPr>
              <a:t>=(3,), stride=(1,), padding=(1,))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(3): </a:t>
            </a:r>
            <a:r>
              <a:rPr lang="en-US" sz="800" b="1" dirty="0" err="1">
                <a:solidFill>
                  <a:schemeClr val="tx1"/>
                </a:solidFill>
              </a:rPr>
              <a:t>ReLU</a:t>
            </a:r>
            <a:r>
              <a:rPr lang="en-US" sz="800" b="1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)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FAFA55F-5944-44D7-A22C-682479BD5F2D}"/>
              </a:ext>
            </a:extLst>
          </p:cNvPr>
          <p:cNvSpPr/>
          <p:nvPr/>
        </p:nvSpPr>
        <p:spPr>
          <a:xfrm>
            <a:off x="7045509" y="4915821"/>
            <a:ext cx="3299266" cy="135337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Decoder 3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Sequential(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(0): Conv1d(128, 64, </a:t>
            </a:r>
            <a:r>
              <a:rPr lang="en-US" sz="800" b="1" dirty="0" err="1">
                <a:solidFill>
                  <a:schemeClr val="tx1"/>
                </a:solidFill>
              </a:rPr>
              <a:t>kernel_size</a:t>
            </a:r>
            <a:r>
              <a:rPr lang="en-US" sz="800" b="1" dirty="0">
                <a:solidFill>
                  <a:schemeClr val="tx1"/>
                </a:solidFill>
              </a:rPr>
              <a:t>=(3,), stride=(1,), padding=(1,))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(1): </a:t>
            </a:r>
            <a:r>
              <a:rPr lang="en-US" sz="800" b="1" dirty="0" err="1">
                <a:solidFill>
                  <a:schemeClr val="tx1"/>
                </a:solidFill>
              </a:rPr>
              <a:t>ReLU</a:t>
            </a:r>
            <a:r>
              <a:rPr lang="en-US" sz="800" b="1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(2): Conv1d(64, 64, </a:t>
            </a:r>
            <a:r>
              <a:rPr lang="en-US" sz="800" b="1" dirty="0" err="1">
                <a:solidFill>
                  <a:schemeClr val="tx1"/>
                </a:solidFill>
              </a:rPr>
              <a:t>kernel_size</a:t>
            </a:r>
            <a:r>
              <a:rPr lang="en-US" sz="800" b="1" dirty="0">
                <a:solidFill>
                  <a:schemeClr val="tx1"/>
                </a:solidFill>
              </a:rPr>
              <a:t>=(3,), stride=(1,), padding=(1,))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  (3): </a:t>
            </a:r>
            <a:r>
              <a:rPr lang="en-US" sz="800" b="1" dirty="0" err="1">
                <a:solidFill>
                  <a:schemeClr val="tx1"/>
                </a:solidFill>
              </a:rPr>
              <a:t>ReLU</a:t>
            </a:r>
            <a:r>
              <a:rPr lang="en-US" sz="800" b="1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  )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6231271-A037-9B3A-EE68-7D38BEFEE004}"/>
              </a:ext>
            </a:extLst>
          </p:cNvPr>
          <p:cNvSpPr/>
          <p:nvPr/>
        </p:nvSpPr>
        <p:spPr>
          <a:xfrm>
            <a:off x="6930946" y="2479238"/>
            <a:ext cx="3528392" cy="36994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(up1): ConvTranspose1d(32, 16, </a:t>
            </a:r>
            <a:r>
              <a:rPr lang="en-US" sz="800" b="1" dirty="0" err="1">
                <a:solidFill>
                  <a:schemeClr val="tx1"/>
                </a:solidFill>
              </a:rPr>
              <a:t>kernel_size</a:t>
            </a:r>
            <a:r>
              <a:rPr lang="en-US" sz="800" b="1" dirty="0">
                <a:solidFill>
                  <a:schemeClr val="tx1"/>
                </a:solidFill>
              </a:rPr>
              <a:t>=(2,), stride=(2,))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DAF624F-C93C-F476-0DF6-927F5711BC6A}"/>
              </a:ext>
            </a:extLst>
          </p:cNvPr>
          <p:cNvSpPr/>
          <p:nvPr/>
        </p:nvSpPr>
        <p:spPr>
          <a:xfrm>
            <a:off x="6919075" y="4368122"/>
            <a:ext cx="3528392" cy="36994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(up2): ConvTranspose1d(64, 32, </a:t>
            </a:r>
            <a:r>
              <a:rPr lang="en-US" sz="800" b="1" dirty="0" err="1">
                <a:solidFill>
                  <a:schemeClr val="tx1"/>
                </a:solidFill>
              </a:rPr>
              <a:t>kernel_size</a:t>
            </a:r>
            <a:r>
              <a:rPr lang="en-US" sz="800" b="1" dirty="0">
                <a:solidFill>
                  <a:schemeClr val="tx1"/>
                </a:solidFill>
              </a:rPr>
              <a:t>=(2,), stride=(2,))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D802D42-5635-D5CB-D6C8-5106D23C0AD5}"/>
              </a:ext>
            </a:extLst>
          </p:cNvPr>
          <p:cNvSpPr/>
          <p:nvPr/>
        </p:nvSpPr>
        <p:spPr>
          <a:xfrm>
            <a:off x="6919075" y="6422562"/>
            <a:ext cx="3528392" cy="36994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(up3): ConvTranspose1d(128, 64, </a:t>
            </a:r>
            <a:r>
              <a:rPr lang="en-US" sz="800" b="1" dirty="0" err="1">
                <a:solidFill>
                  <a:schemeClr val="tx1"/>
                </a:solidFill>
              </a:rPr>
              <a:t>kernel_size</a:t>
            </a:r>
            <a:r>
              <a:rPr lang="en-US" sz="800" b="1" dirty="0">
                <a:solidFill>
                  <a:schemeClr val="tx1"/>
                </a:solidFill>
              </a:rPr>
              <a:t>=(2,), stride=(2,))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E65EE4DE-6984-C6C6-CA96-F710B876D0C5}"/>
              </a:ext>
            </a:extLst>
          </p:cNvPr>
          <p:cNvCxnSpPr>
            <a:cxnSpLocks/>
            <a:stCxn id="12" idx="2"/>
            <a:endCxn id="77" idx="0"/>
          </p:cNvCxnSpPr>
          <p:nvPr/>
        </p:nvCxnSpPr>
        <p:spPr>
          <a:xfrm flipH="1">
            <a:off x="1814814" y="2358529"/>
            <a:ext cx="11871" cy="147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F5DDD72-F365-35B6-E7DA-99B020BDAFE1}"/>
              </a:ext>
            </a:extLst>
          </p:cNvPr>
          <p:cNvCxnSpPr>
            <a:cxnSpLocks/>
            <a:stCxn id="77" idx="2"/>
            <a:endCxn id="14" idx="0"/>
          </p:cNvCxnSpPr>
          <p:nvPr/>
        </p:nvCxnSpPr>
        <p:spPr>
          <a:xfrm>
            <a:off x="1814814" y="2875950"/>
            <a:ext cx="0" cy="1381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F98EBF46-AC80-1C54-F6BC-2EF3D50D37CF}"/>
              </a:ext>
            </a:extLst>
          </p:cNvPr>
          <p:cNvCxnSpPr>
            <a:cxnSpLocks/>
            <a:stCxn id="14" idx="2"/>
            <a:endCxn id="83" idx="0"/>
          </p:cNvCxnSpPr>
          <p:nvPr/>
        </p:nvCxnSpPr>
        <p:spPr>
          <a:xfrm>
            <a:off x="1814814" y="4179878"/>
            <a:ext cx="11871" cy="204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AF2D2904-EB33-ABEC-C7BB-F24BAB65F248}"/>
              </a:ext>
            </a:extLst>
          </p:cNvPr>
          <p:cNvCxnSpPr>
            <a:cxnSpLocks/>
            <a:stCxn id="83" idx="2"/>
            <a:endCxn id="16" idx="0"/>
          </p:cNvCxnSpPr>
          <p:nvPr/>
        </p:nvCxnSpPr>
        <p:spPr>
          <a:xfrm>
            <a:off x="1826685" y="4754021"/>
            <a:ext cx="0" cy="178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A88F463-013F-EA43-71EE-E481C5BC0570}"/>
              </a:ext>
            </a:extLst>
          </p:cNvPr>
          <p:cNvCxnSpPr>
            <a:cxnSpLocks/>
            <a:stCxn id="16" idx="2"/>
            <a:endCxn id="99" idx="0"/>
          </p:cNvCxnSpPr>
          <p:nvPr/>
        </p:nvCxnSpPr>
        <p:spPr>
          <a:xfrm>
            <a:off x="1826685" y="6285581"/>
            <a:ext cx="7079" cy="169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BDC0CDA0-783B-33A5-11CD-C4119B0D1D79}"/>
              </a:ext>
            </a:extLst>
          </p:cNvPr>
          <p:cNvCxnSpPr>
            <a:cxnSpLocks/>
            <a:stCxn id="136" idx="0"/>
            <a:endCxn id="138" idx="2"/>
          </p:cNvCxnSpPr>
          <p:nvPr/>
        </p:nvCxnSpPr>
        <p:spPr>
          <a:xfrm flipH="1" flipV="1">
            <a:off x="8683271" y="4738067"/>
            <a:ext cx="11871" cy="1777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A2083C90-F2DE-5E7F-CA8C-C410A264464D}"/>
              </a:ext>
            </a:extLst>
          </p:cNvPr>
          <p:cNvCxnSpPr>
            <a:cxnSpLocks/>
            <a:stCxn id="138" idx="0"/>
            <a:endCxn id="135" idx="2"/>
          </p:cNvCxnSpPr>
          <p:nvPr/>
        </p:nvCxnSpPr>
        <p:spPr>
          <a:xfrm flipV="1">
            <a:off x="8683271" y="4186810"/>
            <a:ext cx="0" cy="181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3675D09E-9C2D-6D5B-28BE-45769B010D7E}"/>
              </a:ext>
            </a:extLst>
          </p:cNvPr>
          <p:cNvCxnSpPr>
            <a:cxnSpLocks/>
            <a:stCxn id="135" idx="0"/>
            <a:endCxn id="137" idx="2"/>
          </p:cNvCxnSpPr>
          <p:nvPr/>
        </p:nvCxnSpPr>
        <p:spPr>
          <a:xfrm flipV="1">
            <a:off x="8683271" y="2849183"/>
            <a:ext cx="11871" cy="17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1C9C79E6-03CD-9BB6-5E4C-377268D6AFFA}"/>
              </a:ext>
            </a:extLst>
          </p:cNvPr>
          <p:cNvCxnSpPr>
            <a:cxnSpLocks/>
            <a:stCxn id="137" idx="0"/>
            <a:endCxn id="134" idx="2"/>
          </p:cNvCxnSpPr>
          <p:nvPr/>
        </p:nvCxnSpPr>
        <p:spPr>
          <a:xfrm flipH="1" flipV="1">
            <a:off x="8693003" y="2329769"/>
            <a:ext cx="2139" cy="1494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6B9A2857-8490-0F3D-10E2-57190613AA74}"/>
              </a:ext>
            </a:extLst>
          </p:cNvPr>
          <p:cNvSpPr txBox="1"/>
          <p:nvPr/>
        </p:nvSpPr>
        <p:spPr>
          <a:xfrm>
            <a:off x="4057009" y="1579242"/>
            <a:ext cx="2217664" cy="2603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it-IT" sz="11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it-IT" sz="11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it-IT" sz="11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d1</a:t>
            </a:r>
            <a:r>
              <a:rPr lang="it-IT" sz="11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1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 e1</a:t>
            </a:r>
            <a:r>
              <a:rPr lang="it-IT" sz="11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it-IT" sz="11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1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1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)</a:t>
            </a:r>
            <a:endParaRPr lang="it-IT" sz="11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89F9842-3216-A342-39BB-D632D65D7C79}"/>
              </a:ext>
            </a:extLst>
          </p:cNvPr>
          <p:cNvSpPr txBox="1"/>
          <p:nvPr/>
        </p:nvSpPr>
        <p:spPr>
          <a:xfrm>
            <a:off x="4078971" y="3289899"/>
            <a:ext cx="2217664" cy="2603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it-IT" sz="11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it-IT" sz="11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it-IT" sz="11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d2</a:t>
            </a:r>
            <a:r>
              <a:rPr lang="it-IT" sz="11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1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 e2</a:t>
            </a:r>
            <a:r>
              <a:rPr lang="it-IT" sz="11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it-IT" sz="11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1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1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)</a:t>
            </a:r>
            <a:endParaRPr lang="it-IT" sz="11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FAB02889-B80F-05A7-056A-1A5F91B9D979}"/>
              </a:ext>
            </a:extLst>
          </p:cNvPr>
          <p:cNvSpPr txBox="1"/>
          <p:nvPr/>
        </p:nvSpPr>
        <p:spPr>
          <a:xfrm>
            <a:off x="4093571" y="5290243"/>
            <a:ext cx="2217664" cy="2603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it-IT" sz="11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it-IT" sz="11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it-IT" sz="11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d3</a:t>
            </a:r>
            <a:r>
              <a:rPr lang="it-IT" sz="11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1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 e3</a:t>
            </a:r>
            <a:r>
              <a:rPr lang="it-IT" sz="11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it-IT" sz="1100" b="0" dirty="0">
                <a:solidFill>
                  <a:srgbClr val="28A9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it-IT" sz="11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1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)</a:t>
            </a:r>
            <a:endParaRPr lang="it-IT" sz="11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4A75585-415F-1CA9-DCD4-152E56402D63}"/>
              </a:ext>
            </a:extLst>
          </p:cNvPr>
          <p:cNvSpPr txBox="1"/>
          <p:nvPr/>
        </p:nvSpPr>
        <p:spPr>
          <a:xfrm>
            <a:off x="3834539" y="4009226"/>
            <a:ext cx="2664285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  <a:latin typeface="var(--notebook-cell-output-font-family)"/>
              </a:rPr>
              <a:t>Total params: 168,401 or 0.168 million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  <a:latin typeface="var(--notebook-cell-output-font-family)"/>
              </a:rPr>
              <a:t>Trainable params: 168,401 or 0.168 million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  <a:latin typeface="var(--notebook-cell-output-font-family)"/>
              </a:rPr>
              <a:t>Forward/backward pass size (MB): 1.02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  <a:latin typeface="var(--notebook-cell-output-font-family)"/>
              </a:rPr>
              <a:t>Params size (MB): 0.64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  <a:latin typeface="var(--notebook-cell-output-font-family)"/>
              </a:rPr>
              <a:t>Estimated Total Size (MB): 1.66</a:t>
            </a:r>
          </a:p>
        </p:txBody>
      </p:sp>
    </p:spTree>
    <p:extLst>
      <p:ext uri="{BB962C8B-B14F-4D97-AF65-F5344CB8AC3E}">
        <p14:creationId xmlns:p14="http://schemas.microsoft.com/office/powerpoint/2010/main" val="2334404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How </a:t>
            </a:r>
            <a:r>
              <a:rPr lang="en-US" altLang="ko-KR" sz="3000" dirty="0" err="1">
                <a:solidFill>
                  <a:schemeClr val="accent6"/>
                </a:solidFill>
                <a:latin typeface="Caladea"/>
                <a:ea typeface="HY견고딕" pitchFamily="18" charset="-127"/>
              </a:rPr>
              <a:t>Realy</a:t>
            </a: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</a:t>
            </a:r>
            <a:r>
              <a:rPr lang="en-US" altLang="ko-KR" sz="3000" dirty="0" err="1">
                <a:solidFill>
                  <a:schemeClr val="accent6"/>
                </a:solidFill>
                <a:latin typeface="Caladea"/>
                <a:ea typeface="HY견고딕" pitchFamily="18" charset="-127"/>
              </a:rPr>
              <a:t>Unet</a:t>
            </a: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Works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F8A46B-A1AD-AA18-D341-82A93E4695A4}"/>
              </a:ext>
            </a:extLst>
          </p:cNvPr>
          <p:cNvSpPr txBox="1"/>
          <p:nvPr/>
        </p:nvSpPr>
        <p:spPr>
          <a:xfrm>
            <a:off x="118484" y="1548383"/>
            <a:ext cx="4320480" cy="286616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Consolas" panose="020B0609020204030204" pitchFamily="49" charset="0"/>
              </a:rPr>
              <a:t>Encoder Path (</a:t>
            </a:r>
            <a:r>
              <a:rPr lang="en-US" sz="1400" b="1" dirty="0" err="1">
                <a:effectLst/>
                <a:latin typeface="Consolas" panose="020B0609020204030204" pitchFamily="49" charset="0"/>
              </a:rPr>
              <a:t>Downsampling</a:t>
            </a:r>
            <a:r>
              <a:rPr lang="en-US" sz="1400" b="1" dirty="0"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1" dirty="0">
              <a:latin typeface="Consolas" panose="020B0609020204030204" pitchFamily="49" charset="0"/>
            </a:endParaRPr>
          </a:p>
          <a:p>
            <a:r>
              <a:rPr lang="en-US" sz="1050" dirty="0">
                <a:effectLst/>
                <a:latin typeface="Consolas" panose="020B0609020204030204" pitchFamily="49" charset="0"/>
              </a:rPr>
              <a:t>The encoder applies Conv + </a:t>
            </a:r>
            <a:r>
              <a:rPr lang="en-US" sz="1050" dirty="0" err="1">
                <a:effectLst/>
                <a:latin typeface="Consolas" panose="020B0609020204030204" pitchFamily="49" charset="0"/>
              </a:rPr>
              <a:t>ReLU</a:t>
            </a:r>
            <a:r>
              <a:rPr lang="en-US" sz="1050" dirty="0">
                <a:effectLst/>
                <a:latin typeface="Consolas" panose="020B0609020204030204" pitchFamily="49" charset="0"/>
              </a:rPr>
              <a:t> + Pooling in stages.</a:t>
            </a:r>
            <a:br>
              <a:rPr lang="en-US" sz="1050" dirty="0">
                <a:effectLst/>
                <a:latin typeface="Consolas" panose="020B0609020204030204" pitchFamily="49" charset="0"/>
              </a:rPr>
            </a:br>
            <a:endParaRPr lang="en-US" sz="1050" dirty="0">
              <a:effectLst/>
              <a:latin typeface="Consolas" panose="020B0609020204030204" pitchFamily="49" charset="0"/>
            </a:endParaRPr>
          </a:p>
          <a:p>
            <a:r>
              <a:rPr lang="en-US" sz="1050" b="1" dirty="0">
                <a:effectLst/>
                <a:latin typeface="Consolas" panose="020B0609020204030204" pitchFamily="49" charset="0"/>
              </a:rPr>
              <a:t>What it does: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Consolas" panose="020B0609020204030204" pitchFamily="49" charset="0"/>
              </a:rPr>
              <a:t>Extracts hierarchical features from the input signal.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Consolas" panose="020B0609020204030204" pitchFamily="49" charset="0"/>
              </a:rPr>
              <a:t>Each layer captures patterns at different time scales:</a:t>
            </a:r>
          </a:p>
          <a:p>
            <a:pPr marL="669295" lvl="1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050" b="1" dirty="0">
                <a:effectLst/>
                <a:latin typeface="Consolas" panose="020B0609020204030204" pitchFamily="49" charset="0"/>
              </a:rPr>
              <a:t>Early layers: </a:t>
            </a:r>
            <a:r>
              <a:rPr lang="en-US" sz="1050" dirty="0">
                <a:effectLst/>
                <a:latin typeface="Consolas" panose="020B0609020204030204" pitchFamily="49" charset="0"/>
              </a:rPr>
              <a:t>Fine details </a:t>
            </a:r>
            <a:br>
              <a:rPr lang="en-US" sz="1050" dirty="0">
                <a:effectLst/>
                <a:latin typeface="Consolas" panose="020B0609020204030204" pitchFamily="49" charset="0"/>
              </a:rPr>
            </a:br>
            <a:r>
              <a:rPr lang="en-US" sz="1050" dirty="0">
                <a:effectLst/>
                <a:latin typeface="Consolas" panose="020B0609020204030204" pitchFamily="49" charset="0"/>
              </a:rPr>
              <a:t>(small peaks, local oscillations).</a:t>
            </a:r>
          </a:p>
          <a:p>
            <a:pPr marL="669295" lvl="1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050" b="1" dirty="0">
                <a:latin typeface="Consolas" panose="020B0609020204030204" pitchFamily="49" charset="0"/>
              </a:rPr>
              <a:t>Deeper layers: </a:t>
            </a:r>
            <a:r>
              <a:rPr lang="en-US" sz="1050" dirty="0">
                <a:latin typeface="Consolas" panose="020B0609020204030204" pitchFamily="49" charset="0"/>
              </a:rPr>
              <a:t>Coarse features </a:t>
            </a:r>
            <a:br>
              <a:rPr lang="en-US" sz="1050" dirty="0">
                <a:latin typeface="Consolas" panose="020B0609020204030204" pitchFamily="49" charset="0"/>
              </a:rPr>
            </a:br>
            <a:r>
              <a:rPr lang="en-US" sz="1050" dirty="0">
                <a:latin typeface="Consolas" panose="020B0609020204030204" pitchFamily="49" charset="0"/>
              </a:rPr>
              <a:t>(overall HR trend, global waveform shape).</a:t>
            </a:r>
          </a:p>
          <a:p>
            <a:pPr marL="669295" lvl="1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050" dirty="0">
                <a:latin typeface="Consolas" panose="020B0609020204030204" pitchFamily="49" charset="0"/>
              </a:rPr>
              <a:t>Detect edges, peaks, frequency patterns.</a:t>
            </a:r>
          </a:p>
          <a:p>
            <a:endParaRPr lang="en-US" sz="105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90959-9DEA-9902-F485-CFFFA9AD0C0E}"/>
              </a:ext>
            </a:extLst>
          </p:cNvPr>
          <p:cNvSpPr txBox="1"/>
          <p:nvPr/>
        </p:nvSpPr>
        <p:spPr>
          <a:xfrm>
            <a:off x="3186460" y="5652839"/>
            <a:ext cx="4320480" cy="16283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Consolas" panose="020B0609020204030204" pitchFamily="49" charset="0"/>
              </a:rPr>
              <a:t>Bottleneck</a:t>
            </a:r>
          </a:p>
          <a:p>
            <a:endParaRPr lang="en-US" sz="1400" b="1" dirty="0">
              <a:latin typeface="Consolas" panose="020B0609020204030204" pitchFamily="49" charset="0"/>
            </a:endParaRPr>
          </a:p>
          <a:p>
            <a:r>
              <a:rPr lang="en-US" sz="1050" b="1" dirty="0">
                <a:effectLst/>
                <a:latin typeface="Consolas" panose="020B0609020204030204" pitchFamily="49" charset="0"/>
              </a:rPr>
              <a:t>What it does:</a:t>
            </a:r>
          </a:p>
          <a:p>
            <a:pPr marL="669295" lvl="1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050" b="1" dirty="0">
                <a:effectLst/>
                <a:latin typeface="Consolas" panose="020B0609020204030204" pitchFamily="49" charset="0"/>
              </a:rPr>
              <a:t>Acts as a global feature extractor.</a:t>
            </a:r>
            <a:br>
              <a:rPr lang="en-US" sz="1050" dirty="0">
                <a:effectLst/>
                <a:latin typeface="Consolas" panose="020B0609020204030204" pitchFamily="49" charset="0"/>
              </a:rPr>
            </a:br>
            <a:r>
              <a:rPr lang="en-US" sz="1050" dirty="0">
                <a:effectLst/>
                <a:latin typeface="Consolas" panose="020B0609020204030204" pitchFamily="49" charset="0"/>
              </a:rPr>
              <a:t>(small peaks, local oscillations).</a:t>
            </a:r>
          </a:p>
          <a:p>
            <a:pPr marL="669295" lvl="1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050" b="1" dirty="0">
                <a:latin typeface="Consolas" panose="020B0609020204030204" pitchFamily="49" charset="0"/>
              </a:rPr>
              <a:t>Knows "what the signal looks like overall" </a:t>
            </a:r>
            <a:br>
              <a:rPr lang="en-US" sz="1050" b="1" dirty="0">
                <a:latin typeface="Consolas" panose="020B0609020204030204" pitchFamily="49" charset="0"/>
              </a:rPr>
            </a:br>
            <a:r>
              <a:rPr lang="en-US" sz="1050" b="1" dirty="0">
                <a:latin typeface="Consolas" panose="020B0609020204030204" pitchFamily="49" charset="0"/>
              </a:rPr>
              <a:t>— frequency pattern, noise characteristics.</a:t>
            </a:r>
            <a:endParaRPr lang="en-US" sz="105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339604-3DA9-6E11-8649-8F2016C664CF}"/>
              </a:ext>
            </a:extLst>
          </p:cNvPr>
          <p:cNvSpPr txBox="1"/>
          <p:nvPr/>
        </p:nvSpPr>
        <p:spPr>
          <a:xfrm>
            <a:off x="6233601" y="1548383"/>
            <a:ext cx="4320480" cy="284020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Consolas" panose="020B0609020204030204" pitchFamily="49" charset="0"/>
              </a:rPr>
              <a:t>Decoder Path (</a:t>
            </a:r>
            <a:r>
              <a:rPr lang="en-US" sz="1400" b="1" dirty="0" err="1">
                <a:effectLst/>
                <a:latin typeface="Consolas" panose="020B0609020204030204" pitchFamily="49" charset="0"/>
              </a:rPr>
              <a:t>Upsampling</a:t>
            </a:r>
            <a:r>
              <a:rPr lang="en-US" sz="1400" b="1" dirty="0"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1" dirty="0">
              <a:latin typeface="Consolas" panose="020B0609020204030204" pitchFamily="49" charset="0"/>
            </a:endParaRPr>
          </a:p>
          <a:p>
            <a:r>
              <a:rPr lang="en-US" sz="1050" b="1" dirty="0">
                <a:effectLst/>
                <a:latin typeface="Consolas" panose="020B0609020204030204" pitchFamily="49" charset="0"/>
              </a:rPr>
              <a:t>What it does: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 err="1">
                <a:effectLst/>
                <a:latin typeface="Consolas" panose="020B0609020204030204" pitchFamily="49" charset="0"/>
              </a:rPr>
              <a:t>Upsamples</a:t>
            </a:r>
            <a:r>
              <a:rPr lang="en-US" sz="1050" dirty="0">
                <a:effectLst/>
                <a:latin typeface="Consolas" panose="020B0609020204030204" pitchFamily="49" charset="0"/>
              </a:rPr>
              <a:t> back to original resolution using </a:t>
            </a:r>
            <a:r>
              <a:rPr lang="en-US" sz="1050" dirty="0" err="1">
                <a:effectLst/>
                <a:latin typeface="Consolas" panose="020B0609020204030204" pitchFamily="49" charset="0"/>
              </a:rPr>
              <a:t>ConvTranspose</a:t>
            </a:r>
            <a:r>
              <a:rPr lang="en-US" sz="1050" dirty="0">
                <a:effectLst/>
                <a:latin typeface="Consolas" panose="020B0609020204030204" pitchFamily="49" charset="0"/>
              </a:rPr>
              <a:t> (or interpolation).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Consolas" panose="020B0609020204030204" pitchFamily="49" charset="0"/>
              </a:rPr>
              <a:t>Reconstruct a signal with original length and shape.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Consolas" panose="020B0609020204030204" pitchFamily="49" charset="0"/>
              </a:rPr>
              <a:t> It lets the model use both the overall signal context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Consolas" panose="020B0609020204030204" pitchFamily="49" charset="0"/>
              </a:rPr>
              <a:t> The decoder gets direct access to early high-resolution features.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5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05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050" dirty="0">
              <a:effectLst/>
              <a:latin typeface="Consolas" panose="020B0609020204030204" pitchFamily="49" charset="0"/>
            </a:endParaRP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8AA581E2-AF16-88F2-DFDE-6C88C85E990A}"/>
              </a:ext>
            </a:extLst>
          </p:cNvPr>
          <p:cNvCxnSpPr>
            <a:stCxn id="2" idx="2"/>
            <a:endCxn id="8" idx="0"/>
          </p:cNvCxnSpPr>
          <p:nvPr/>
        </p:nvCxnSpPr>
        <p:spPr>
          <a:xfrm rot="16200000" flipH="1">
            <a:off x="3193569" y="3499707"/>
            <a:ext cx="1238287" cy="3067976"/>
          </a:xfrm>
          <a:prstGeom prst="curvedConnector3">
            <a:avLst>
              <a:gd name="adj1" fmla="val 9182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40EEC80A-DC39-EAA9-AFD3-C75FC1BE365F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rot="5400000" flipH="1" flipV="1">
            <a:off x="6238143" y="3497142"/>
            <a:ext cx="1264255" cy="3047141"/>
          </a:xfrm>
          <a:prstGeom prst="curvedConnector3">
            <a:avLst>
              <a:gd name="adj1" fmla="val 830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850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Result Basic FOR MINI </a:t>
            </a:r>
            <a:r>
              <a:rPr lang="en-US" altLang="ko-KR" sz="3000" dirty="0" err="1">
                <a:solidFill>
                  <a:schemeClr val="accent6"/>
                </a:solidFill>
                <a:latin typeface="Caladea"/>
                <a:ea typeface="HY견고딕" pitchFamily="18" charset="-127"/>
              </a:rPr>
              <a:t>UNet</a:t>
            </a: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For PURE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C119F-8475-962E-3A1D-45254B872DCF}"/>
              </a:ext>
            </a:extLst>
          </p:cNvPr>
          <p:cNvSpPr txBox="1"/>
          <p:nvPr/>
        </p:nvSpPr>
        <p:spPr>
          <a:xfrm>
            <a:off x="3297571" y="4048804"/>
            <a:ext cx="4098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333333"/>
              </a:solidFill>
              <a:latin typeface="HelveticaNeue Regular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76B68-950B-651D-62EF-CD9C7B097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32" y="1025091"/>
            <a:ext cx="4743310" cy="30556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5CEF2D-2F64-E6DA-2524-EC6C0734F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756" y="1152941"/>
            <a:ext cx="4307974" cy="28185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C1D0D9-0F0B-9C6B-2B66-4CF4174F6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68" y="4841566"/>
            <a:ext cx="5029873" cy="23033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33F650-41CE-8EAA-7E63-B7C402876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5458" y="4756690"/>
            <a:ext cx="4838569" cy="224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01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C35AC9-CB73-BBED-6993-9FAACD59EBF8}"/>
              </a:ext>
            </a:extLst>
          </p:cNvPr>
          <p:cNvSpPr txBox="1"/>
          <p:nvPr/>
        </p:nvSpPr>
        <p:spPr>
          <a:xfrm>
            <a:off x="274782" y="1247701"/>
            <a:ext cx="7056784" cy="2585323"/>
          </a:xfrm>
          <a:custGeom>
            <a:avLst/>
            <a:gdLst>
              <a:gd name="connsiteX0" fmla="*/ 0 w 7056784"/>
              <a:gd name="connsiteY0" fmla="*/ 0 h 2585323"/>
              <a:gd name="connsiteX1" fmla="*/ 658633 w 7056784"/>
              <a:gd name="connsiteY1" fmla="*/ 0 h 2585323"/>
              <a:gd name="connsiteX2" fmla="*/ 1176131 w 7056784"/>
              <a:gd name="connsiteY2" fmla="*/ 0 h 2585323"/>
              <a:gd name="connsiteX3" fmla="*/ 1905332 w 7056784"/>
              <a:gd name="connsiteY3" fmla="*/ 0 h 2585323"/>
              <a:gd name="connsiteX4" fmla="*/ 2281693 w 7056784"/>
              <a:gd name="connsiteY4" fmla="*/ 0 h 2585323"/>
              <a:gd name="connsiteX5" fmla="*/ 2869759 w 7056784"/>
              <a:gd name="connsiteY5" fmla="*/ 0 h 2585323"/>
              <a:gd name="connsiteX6" fmla="*/ 3598960 w 7056784"/>
              <a:gd name="connsiteY6" fmla="*/ 0 h 2585323"/>
              <a:gd name="connsiteX7" fmla="*/ 4116457 w 7056784"/>
              <a:gd name="connsiteY7" fmla="*/ 0 h 2585323"/>
              <a:gd name="connsiteX8" fmla="*/ 4704523 w 7056784"/>
              <a:gd name="connsiteY8" fmla="*/ 0 h 2585323"/>
              <a:gd name="connsiteX9" fmla="*/ 5363156 w 7056784"/>
              <a:gd name="connsiteY9" fmla="*/ 0 h 2585323"/>
              <a:gd name="connsiteX10" fmla="*/ 5880653 w 7056784"/>
              <a:gd name="connsiteY10" fmla="*/ 0 h 2585323"/>
              <a:gd name="connsiteX11" fmla="*/ 6539287 w 7056784"/>
              <a:gd name="connsiteY11" fmla="*/ 0 h 2585323"/>
              <a:gd name="connsiteX12" fmla="*/ 7056784 w 7056784"/>
              <a:gd name="connsiteY12" fmla="*/ 0 h 2585323"/>
              <a:gd name="connsiteX13" fmla="*/ 7056784 w 7056784"/>
              <a:gd name="connsiteY13" fmla="*/ 542918 h 2585323"/>
              <a:gd name="connsiteX14" fmla="*/ 7056784 w 7056784"/>
              <a:gd name="connsiteY14" fmla="*/ 1111689 h 2585323"/>
              <a:gd name="connsiteX15" fmla="*/ 7056784 w 7056784"/>
              <a:gd name="connsiteY15" fmla="*/ 1654607 h 2585323"/>
              <a:gd name="connsiteX16" fmla="*/ 7056784 w 7056784"/>
              <a:gd name="connsiteY16" fmla="*/ 2119965 h 2585323"/>
              <a:gd name="connsiteX17" fmla="*/ 7056784 w 7056784"/>
              <a:gd name="connsiteY17" fmla="*/ 2585323 h 2585323"/>
              <a:gd name="connsiteX18" fmla="*/ 6398151 w 7056784"/>
              <a:gd name="connsiteY18" fmla="*/ 2585323 h 2585323"/>
              <a:gd name="connsiteX19" fmla="*/ 5880653 w 7056784"/>
              <a:gd name="connsiteY19" fmla="*/ 2585323 h 2585323"/>
              <a:gd name="connsiteX20" fmla="*/ 5504292 w 7056784"/>
              <a:gd name="connsiteY20" fmla="*/ 2585323 h 2585323"/>
              <a:gd name="connsiteX21" fmla="*/ 5057362 w 7056784"/>
              <a:gd name="connsiteY21" fmla="*/ 2585323 h 2585323"/>
              <a:gd name="connsiteX22" fmla="*/ 4681000 w 7056784"/>
              <a:gd name="connsiteY22" fmla="*/ 2585323 h 2585323"/>
              <a:gd name="connsiteX23" fmla="*/ 3951799 w 7056784"/>
              <a:gd name="connsiteY23" fmla="*/ 2585323 h 2585323"/>
              <a:gd name="connsiteX24" fmla="*/ 3504869 w 7056784"/>
              <a:gd name="connsiteY24" fmla="*/ 2585323 h 2585323"/>
              <a:gd name="connsiteX25" fmla="*/ 2775668 w 7056784"/>
              <a:gd name="connsiteY25" fmla="*/ 2585323 h 2585323"/>
              <a:gd name="connsiteX26" fmla="*/ 2046467 w 7056784"/>
              <a:gd name="connsiteY26" fmla="*/ 2585323 h 2585323"/>
              <a:gd name="connsiteX27" fmla="*/ 1458402 w 7056784"/>
              <a:gd name="connsiteY27" fmla="*/ 2585323 h 2585323"/>
              <a:gd name="connsiteX28" fmla="*/ 940905 w 7056784"/>
              <a:gd name="connsiteY28" fmla="*/ 2585323 h 2585323"/>
              <a:gd name="connsiteX29" fmla="*/ 0 w 7056784"/>
              <a:gd name="connsiteY29" fmla="*/ 2585323 h 2585323"/>
              <a:gd name="connsiteX30" fmla="*/ 0 w 7056784"/>
              <a:gd name="connsiteY30" fmla="*/ 2145818 h 2585323"/>
              <a:gd name="connsiteX31" fmla="*/ 0 w 7056784"/>
              <a:gd name="connsiteY31" fmla="*/ 1680460 h 2585323"/>
              <a:gd name="connsiteX32" fmla="*/ 0 w 7056784"/>
              <a:gd name="connsiteY32" fmla="*/ 1189249 h 2585323"/>
              <a:gd name="connsiteX33" fmla="*/ 0 w 7056784"/>
              <a:gd name="connsiteY33" fmla="*/ 672184 h 2585323"/>
              <a:gd name="connsiteX34" fmla="*/ 0 w 7056784"/>
              <a:gd name="connsiteY34" fmla="*/ 0 h 258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056784" h="2585323" extrusionOk="0">
                <a:moveTo>
                  <a:pt x="0" y="0"/>
                </a:moveTo>
                <a:cubicBezTo>
                  <a:pt x="264409" y="-2314"/>
                  <a:pt x="420029" y="33544"/>
                  <a:pt x="658633" y="0"/>
                </a:cubicBezTo>
                <a:cubicBezTo>
                  <a:pt x="897237" y="-33544"/>
                  <a:pt x="935491" y="39839"/>
                  <a:pt x="1176131" y="0"/>
                </a:cubicBezTo>
                <a:cubicBezTo>
                  <a:pt x="1416771" y="-39839"/>
                  <a:pt x="1673463" y="37353"/>
                  <a:pt x="1905332" y="0"/>
                </a:cubicBezTo>
                <a:cubicBezTo>
                  <a:pt x="2137201" y="-37353"/>
                  <a:pt x="2155018" y="5084"/>
                  <a:pt x="2281693" y="0"/>
                </a:cubicBezTo>
                <a:cubicBezTo>
                  <a:pt x="2408368" y="-5084"/>
                  <a:pt x="2597900" y="2498"/>
                  <a:pt x="2869759" y="0"/>
                </a:cubicBezTo>
                <a:cubicBezTo>
                  <a:pt x="3141618" y="-2498"/>
                  <a:pt x="3266446" y="29670"/>
                  <a:pt x="3598960" y="0"/>
                </a:cubicBezTo>
                <a:cubicBezTo>
                  <a:pt x="3931474" y="-29670"/>
                  <a:pt x="3869433" y="5057"/>
                  <a:pt x="4116457" y="0"/>
                </a:cubicBezTo>
                <a:cubicBezTo>
                  <a:pt x="4363481" y="-5057"/>
                  <a:pt x="4487678" y="63830"/>
                  <a:pt x="4704523" y="0"/>
                </a:cubicBezTo>
                <a:cubicBezTo>
                  <a:pt x="4921368" y="-63830"/>
                  <a:pt x="5067292" y="76359"/>
                  <a:pt x="5363156" y="0"/>
                </a:cubicBezTo>
                <a:cubicBezTo>
                  <a:pt x="5659020" y="-76359"/>
                  <a:pt x="5660909" y="43192"/>
                  <a:pt x="5880653" y="0"/>
                </a:cubicBezTo>
                <a:cubicBezTo>
                  <a:pt x="6100397" y="-43192"/>
                  <a:pt x="6350330" y="31354"/>
                  <a:pt x="6539287" y="0"/>
                </a:cubicBezTo>
                <a:cubicBezTo>
                  <a:pt x="6728244" y="-31354"/>
                  <a:pt x="6917034" y="9796"/>
                  <a:pt x="7056784" y="0"/>
                </a:cubicBezTo>
                <a:cubicBezTo>
                  <a:pt x="7073456" y="261450"/>
                  <a:pt x="7042516" y="391099"/>
                  <a:pt x="7056784" y="542918"/>
                </a:cubicBezTo>
                <a:cubicBezTo>
                  <a:pt x="7071052" y="694737"/>
                  <a:pt x="7023348" y="872119"/>
                  <a:pt x="7056784" y="1111689"/>
                </a:cubicBezTo>
                <a:cubicBezTo>
                  <a:pt x="7090220" y="1351259"/>
                  <a:pt x="6998419" y="1506250"/>
                  <a:pt x="7056784" y="1654607"/>
                </a:cubicBezTo>
                <a:cubicBezTo>
                  <a:pt x="7115149" y="1802964"/>
                  <a:pt x="7032042" y="2004695"/>
                  <a:pt x="7056784" y="2119965"/>
                </a:cubicBezTo>
                <a:cubicBezTo>
                  <a:pt x="7081526" y="2235235"/>
                  <a:pt x="7044148" y="2408159"/>
                  <a:pt x="7056784" y="2585323"/>
                </a:cubicBezTo>
                <a:cubicBezTo>
                  <a:pt x="6858393" y="2618673"/>
                  <a:pt x="6566979" y="2516122"/>
                  <a:pt x="6398151" y="2585323"/>
                </a:cubicBezTo>
                <a:cubicBezTo>
                  <a:pt x="6229323" y="2654524"/>
                  <a:pt x="6030000" y="2545737"/>
                  <a:pt x="5880653" y="2585323"/>
                </a:cubicBezTo>
                <a:cubicBezTo>
                  <a:pt x="5731306" y="2624909"/>
                  <a:pt x="5610934" y="2547562"/>
                  <a:pt x="5504292" y="2585323"/>
                </a:cubicBezTo>
                <a:cubicBezTo>
                  <a:pt x="5397650" y="2623084"/>
                  <a:pt x="5165202" y="2541319"/>
                  <a:pt x="5057362" y="2585323"/>
                </a:cubicBezTo>
                <a:cubicBezTo>
                  <a:pt x="4949522" y="2629327"/>
                  <a:pt x="4839578" y="2567689"/>
                  <a:pt x="4681000" y="2585323"/>
                </a:cubicBezTo>
                <a:cubicBezTo>
                  <a:pt x="4522422" y="2602957"/>
                  <a:pt x="4185213" y="2527538"/>
                  <a:pt x="3951799" y="2585323"/>
                </a:cubicBezTo>
                <a:cubicBezTo>
                  <a:pt x="3718385" y="2643108"/>
                  <a:pt x="3602664" y="2543266"/>
                  <a:pt x="3504869" y="2585323"/>
                </a:cubicBezTo>
                <a:cubicBezTo>
                  <a:pt x="3407074" y="2627380"/>
                  <a:pt x="3082379" y="2570620"/>
                  <a:pt x="2775668" y="2585323"/>
                </a:cubicBezTo>
                <a:cubicBezTo>
                  <a:pt x="2468957" y="2600026"/>
                  <a:pt x="2252492" y="2554182"/>
                  <a:pt x="2046467" y="2585323"/>
                </a:cubicBezTo>
                <a:cubicBezTo>
                  <a:pt x="1840442" y="2616464"/>
                  <a:pt x="1678556" y="2573400"/>
                  <a:pt x="1458402" y="2585323"/>
                </a:cubicBezTo>
                <a:cubicBezTo>
                  <a:pt x="1238248" y="2597246"/>
                  <a:pt x="1056588" y="2572108"/>
                  <a:pt x="940905" y="2585323"/>
                </a:cubicBezTo>
                <a:cubicBezTo>
                  <a:pt x="825222" y="2598538"/>
                  <a:pt x="353337" y="2554943"/>
                  <a:pt x="0" y="2585323"/>
                </a:cubicBezTo>
                <a:cubicBezTo>
                  <a:pt x="-33451" y="2432292"/>
                  <a:pt x="35615" y="2357866"/>
                  <a:pt x="0" y="2145818"/>
                </a:cubicBezTo>
                <a:cubicBezTo>
                  <a:pt x="-35615" y="1933771"/>
                  <a:pt x="3258" y="1781324"/>
                  <a:pt x="0" y="1680460"/>
                </a:cubicBezTo>
                <a:cubicBezTo>
                  <a:pt x="-3258" y="1579596"/>
                  <a:pt x="9593" y="1389116"/>
                  <a:pt x="0" y="1189249"/>
                </a:cubicBezTo>
                <a:cubicBezTo>
                  <a:pt x="-9593" y="989382"/>
                  <a:pt x="39598" y="841051"/>
                  <a:pt x="0" y="672184"/>
                </a:cubicBezTo>
                <a:cubicBezTo>
                  <a:pt x="-39598" y="503318"/>
                  <a:pt x="53214" y="13631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505"/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MAE Loss Definition: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Ensures the overall waveform shape is close to GT.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MAE looks at the difference in the time domain:</a:t>
            </a: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Problem with only MAE (or MSE):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 predicted waveform is smooth but lacks the correct periodic structure, MAE 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might still be low.</a:t>
            </a: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 happens because point-wise error does not care about frequency components.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MAE Loss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B65D9-5BCA-628E-F788-883B21C8ACD9}"/>
              </a:ext>
            </a:extLst>
          </p:cNvPr>
          <p:cNvSpPr txBox="1"/>
          <p:nvPr/>
        </p:nvSpPr>
        <p:spPr>
          <a:xfrm>
            <a:off x="64346" y="6367559"/>
            <a:ext cx="943304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00B0F0"/>
                </a:solidFill>
                <a:latin typeface="Caladea" panose="020B0600000101010101"/>
              </a:rPr>
              <a:t>[1] S. Pascual, A. </a:t>
            </a:r>
            <a:r>
              <a:rPr lang="en-US" sz="1000" i="1" dirty="0" err="1">
                <a:solidFill>
                  <a:srgbClr val="00B0F0"/>
                </a:solidFill>
                <a:latin typeface="Caladea" panose="020B0600000101010101"/>
              </a:rPr>
              <a:t>Bonafonte</a:t>
            </a:r>
            <a:r>
              <a:rPr lang="en-US" sz="1000" i="1" dirty="0">
                <a:solidFill>
                  <a:srgbClr val="00B0F0"/>
                </a:solidFill>
                <a:latin typeface="Caladea" panose="020B0600000101010101"/>
              </a:rPr>
              <a:t>, and J. </a:t>
            </a:r>
            <a:r>
              <a:rPr lang="en-US" sz="1000" i="1" dirty="0" err="1">
                <a:solidFill>
                  <a:srgbClr val="00B0F0"/>
                </a:solidFill>
                <a:latin typeface="Caladea" panose="020B0600000101010101"/>
              </a:rPr>
              <a:t>Serrà</a:t>
            </a:r>
            <a:r>
              <a:rPr lang="en-US" sz="1000" i="1" dirty="0">
                <a:solidFill>
                  <a:srgbClr val="00B0F0"/>
                </a:solidFill>
                <a:latin typeface="Caladea" panose="020B0600000101010101"/>
              </a:rPr>
              <a:t>, "SEGAN: Speech Enhancement Generative Adversarial Network," </a:t>
            </a:r>
            <a:r>
              <a:rPr lang="en-US" sz="1000" i="1" dirty="0" err="1">
                <a:solidFill>
                  <a:srgbClr val="00B0F0"/>
                </a:solidFill>
                <a:latin typeface="Caladea" panose="020B0600000101010101"/>
              </a:rPr>
              <a:t>arXiv</a:t>
            </a:r>
            <a:r>
              <a:rPr lang="en-US" sz="1000" i="1" dirty="0">
                <a:solidFill>
                  <a:srgbClr val="00B0F0"/>
                </a:solidFill>
                <a:latin typeface="Caladea" panose="020B0600000101010101"/>
              </a:rPr>
              <a:t> preprint arXiv:1703.09452, 2017. </a:t>
            </a:r>
          </a:p>
          <a:p>
            <a:endParaRPr lang="en-US" sz="1000" i="1" dirty="0">
              <a:solidFill>
                <a:srgbClr val="FF0505"/>
              </a:solidFill>
              <a:latin typeface="Caladea" panose="020B0600000101010101"/>
            </a:endParaRPr>
          </a:p>
          <a:p>
            <a:r>
              <a:rPr lang="en-US" sz="1000" b="0" i="1" dirty="0">
                <a:solidFill>
                  <a:srgbClr val="FF0505"/>
                </a:solidFill>
                <a:effectLst/>
                <a:latin typeface="Caladea" panose="020B0600000101010101"/>
              </a:rPr>
              <a:t>[2]C. Little, D. Mclean, K. Crockett and B. Edmonds, "A Semantic and Syntactic Similarity Measure for Political Tweets," in IEEE Access, vol. 8, pp. </a:t>
            </a:r>
          </a:p>
          <a:p>
            <a:r>
              <a:rPr lang="en-US" sz="1000" b="0" i="1" dirty="0">
                <a:solidFill>
                  <a:srgbClr val="FF0505"/>
                </a:solidFill>
                <a:effectLst/>
                <a:latin typeface="Caladea" panose="020B0600000101010101"/>
              </a:rPr>
              <a:t>154095-154113, 2020, </a:t>
            </a:r>
            <a:r>
              <a:rPr lang="en-US" sz="1000" b="0" i="1" dirty="0" err="1">
                <a:solidFill>
                  <a:srgbClr val="FF0505"/>
                </a:solidFill>
                <a:effectLst/>
                <a:latin typeface="Caladea" panose="020B0600000101010101"/>
              </a:rPr>
              <a:t>doi</a:t>
            </a:r>
            <a:r>
              <a:rPr lang="en-US" sz="1000" b="0" i="1" dirty="0">
                <a:solidFill>
                  <a:srgbClr val="FF0505"/>
                </a:solidFill>
                <a:effectLst/>
                <a:latin typeface="Caladea" panose="020B0600000101010101"/>
              </a:rPr>
              <a:t>: 10.1109/ACCESS.2020.3017797</a:t>
            </a:r>
          </a:p>
          <a:p>
            <a:endParaRPr lang="en-US" sz="1000" i="1" dirty="0">
              <a:solidFill>
                <a:srgbClr val="00B0F0"/>
              </a:solidFill>
              <a:latin typeface="Caladea" panose="020B0600000101010101"/>
            </a:endParaRPr>
          </a:p>
          <a:p>
            <a:r>
              <a:rPr lang="en-US" sz="1000" i="1" dirty="0">
                <a:solidFill>
                  <a:srgbClr val="00B0F0"/>
                </a:solidFill>
                <a:latin typeface="Caladea" panose="020B0600000101010101"/>
              </a:rPr>
              <a:t>[3] J. M. Donahue, B. Li, and A. Misra, "Wave-U-Net: A multi-scale neural network for end-to-end audio source separation,"</a:t>
            </a:r>
          </a:p>
          <a:p>
            <a:r>
              <a:rPr lang="en-US" sz="1000" i="1" dirty="0">
                <a:solidFill>
                  <a:srgbClr val="00B0F0"/>
                </a:solidFill>
                <a:latin typeface="Caladea" panose="020B0600000101010101"/>
              </a:rPr>
              <a:t>Available: https://arxiv.org/abs/1806.03185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BC870-FCC1-6147-8D0A-1CC32C8A27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88" y="2039074"/>
            <a:ext cx="1755142" cy="5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93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FFT LOSS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B65D9-5BCA-628E-F788-883B21C8ACD9}"/>
              </a:ext>
            </a:extLst>
          </p:cNvPr>
          <p:cNvSpPr txBox="1"/>
          <p:nvPr/>
        </p:nvSpPr>
        <p:spPr>
          <a:xfrm>
            <a:off x="64346" y="6367559"/>
            <a:ext cx="943304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00B0F0"/>
                </a:solidFill>
                <a:latin typeface="Caladea" panose="020B0600000101010101"/>
              </a:rPr>
              <a:t>[1] S. Pascual, A. </a:t>
            </a:r>
            <a:r>
              <a:rPr lang="en-US" sz="1000" i="1" dirty="0" err="1">
                <a:solidFill>
                  <a:srgbClr val="00B0F0"/>
                </a:solidFill>
                <a:latin typeface="Caladea" panose="020B0600000101010101"/>
              </a:rPr>
              <a:t>Bonafonte</a:t>
            </a:r>
            <a:r>
              <a:rPr lang="en-US" sz="1000" i="1" dirty="0">
                <a:solidFill>
                  <a:srgbClr val="00B0F0"/>
                </a:solidFill>
                <a:latin typeface="Caladea" panose="020B0600000101010101"/>
              </a:rPr>
              <a:t>, and J. </a:t>
            </a:r>
            <a:r>
              <a:rPr lang="en-US" sz="1000" i="1" dirty="0" err="1">
                <a:solidFill>
                  <a:srgbClr val="00B0F0"/>
                </a:solidFill>
                <a:latin typeface="Caladea" panose="020B0600000101010101"/>
              </a:rPr>
              <a:t>Serrà</a:t>
            </a:r>
            <a:r>
              <a:rPr lang="en-US" sz="1000" i="1" dirty="0">
                <a:solidFill>
                  <a:srgbClr val="00B0F0"/>
                </a:solidFill>
                <a:latin typeface="Caladea" panose="020B0600000101010101"/>
              </a:rPr>
              <a:t>, "SEGAN: Speech Enhancement Generative Adversarial Network," </a:t>
            </a:r>
            <a:r>
              <a:rPr lang="en-US" sz="1000" i="1" dirty="0" err="1">
                <a:solidFill>
                  <a:srgbClr val="00B0F0"/>
                </a:solidFill>
                <a:latin typeface="Caladea" panose="020B0600000101010101"/>
              </a:rPr>
              <a:t>arXiv</a:t>
            </a:r>
            <a:r>
              <a:rPr lang="en-US" sz="1000" i="1" dirty="0">
                <a:solidFill>
                  <a:srgbClr val="00B0F0"/>
                </a:solidFill>
                <a:latin typeface="Caladea" panose="020B0600000101010101"/>
              </a:rPr>
              <a:t> preprint arXiv:1703.09452, 2017. </a:t>
            </a:r>
          </a:p>
          <a:p>
            <a:endParaRPr lang="en-US" sz="1000" i="1" dirty="0">
              <a:solidFill>
                <a:srgbClr val="00B0F0"/>
              </a:solidFill>
              <a:latin typeface="Caladea" panose="020B0600000101010101"/>
            </a:endParaRPr>
          </a:p>
          <a:p>
            <a:r>
              <a:rPr lang="en-US" sz="1000" b="0" i="1" dirty="0">
                <a:solidFill>
                  <a:srgbClr val="FF0000"/>
                </a:solidFill>
                <a:effectLst/>
                <a:latin typeface="Caladea" panose="020B0600000101010101"/>
              </a:rPr>
              <a:t>[2]C. Little, D. Mclean, K. Crockett and B. Edmonds, "A Semantic and Syntactic Similarity Measure for Political Tweets," in IEEE Access, vol. 8, pp. </a:t>
            </a:r>
          </a:p>
          <a:p>
            <a:r>
              <a:rPr lang="en-US" sz="1000" b="0" i="1" dirty="0">
                <a:solidFill>
                  <a:srgbClr val="FF0000"/>
                </a:solidFill>
                <a:effectLst/>
                <a:latin typeface="Caladea" panose="020B0600000101010101"/>
              </a:rPr>
              <a:t>154095-154113, 2020, </a:t>
            </a:r>
            <a:r>
              <a:rPr lang="en-US" sz="1000" b="0" i="1" dirty="0" err="1">
                <a:solidFill>
                  <a:srgbClr val="FF0000"/>
                </a:solidFill>
                <a:effectLst/>
                <a:latin typeface="Caladea" panose="020B0600000101010101"/>
              </a:rPr>
              <a:t>doi</a:t>
            </a:r>
            <a:r>
              <a:rPr lang="en-US" sz="1000" b="0" i="1" dirty="0">
                <a:solidFill>
                  <a:srgbClr val="FF0000"/>
                </a:solidFill>
                <a:effectLst/>
                <a:latin typeface="Caladea" panose="020B0600000101010101"/>
              </a:rPr>
              <a:t>: 10.1109/ACCESS.2020.3017797</a:t>
            </a:r>
          </a:p>
          <a:p>
            <a:endParaRPr lang="en-US" sz="1000" i="1" dirty="0">
              <a:solidFill>
                <a:srgbClr val="00B0F0"/>
              </a:solidFill>
              <a:latin typeface="Caladea" panose="020B0600000101010101"/>
            </a:endParaRPr>
          </a:p>
          <a:p>
            <a:r>
              <a:rPr lang="en-US" sz="1000" i="1" dirty="0">
                <a:solidFill>
                  <a:srgbClr val="00B0F0"/>
                </a:solidFill>
                <a:latin typeface="Caladea" panose="020B0600000101010101"/>
              </a:rPr>
              <a:t>[3] J. M. Donahue, B. Li, and A. Misra, "Wave-U-Net: A multi-scale neural network for end-to-end audio source separation,"</a:t>
            </a:r>
          </a:p>
          <a:p>
            <a:r>
              <a:rPr lang="en-US" sz="1000" i="1" dirty="0">
                <a:solidFill>
                  <a:srgbClr val="00B0F0"/>
                </a:solidFill>
                <a:latin typeface="Caladea" panose="020B0600000101010101"/>
              </a:rPr>
              <a:t>Available: https://arxiv.org/abs/1806.03185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6FB28-0E71-9081-4F93-C8A3CD77FC5E}"/>
              </a:ext>
            </a:extLst>
          </p:cNvPr>
          <p:cNvSpPr txBox="1"/>
          <p:nvPr/>
        </p:nvSpPr>
        <p:spPr>
          <a:xfrm>
            <a:off x="275040" y="1186709"/>
            <a:ext cx="4439850" cy="4555093"/>
          </a:xfrm>
          <a:custGeom>
            <a:avLst/>
            <a:gdLst>
              <a:gd name="connsiteX0" fmla="*/ 0 w 4439850"/>
              <a:gd name="connsiteY0" fmla="*/ 0 h 4555093"/>
              <a:gd name="connsiteX1" fmla="*/ 599380 w 4439850"/>
              <a:gd name="connsiteY1" fmla="*/ 0 h 4555093"/>
              <a:gd name="connsiteX2" fmla="*/ 1109963 w 4439850"/>
              <a:gd name="connsiteY2" fmla="*/ 0 h 4555093"/>
              <a:gd name="connsiteX3" fmla="*/ 1753741 w 4439850"/>
              <a:gd name="connsiteY3" fmla="*/ 0 h 4555093"/>
              <a:gd name="connsiteX4" fmla="*/ 2175527 w 4439850"/>
              <a:gd name="connsiteY4" fmla="*/ 0 h 4555093"/>
              <a:gd name="connsiteX5" fmla="*/ 2730508 w 4439850"/>
              <a:gd name="connsiteY5" fmla="*/ 0 h 4555093"/>
              <a:gd name="connsiteX6" fmla="*/ 3374286 w 4439850"/>
              <a:gd name="connsiteY6" fmla="*/ 0 h 4555093"/>
              <a:gd name="connsiteX7" fmla="*/ 3884869 w 4439850"/>
              <a:gd name="connsiteY7" fmla="*/ 0 h 4555093"/>
              <a:gd name="connsiteX8" fmla="*/ 4439850 w 4439850"/>
              <a:gd name="connsiteY8" fmla="*/ 0 h 4555093"/>
              <a:gd name="connsiteX9" fmla="*/ 4439850 w 4439850"/>
              <a:gd name="connsiteY9" fmla="*/ 614938 h 4555093"/>
              <a:gd name="connsiteX10" fmla="*/ 4439850 w 4439850"/>
              <a:gd name="connsiteY10" fmla="*/ 1093222 h 4555093"/>
              <a:gd name="connsiteX11" fmla="*/ 4439850 w 4439850"/>
              <a:gd name="connsiteY11" fmla="*/ 1525956 h 4555093"/>
              <a:gd name="connsiteX12" fmla="*/ 4439850 w 4439850"/>
              <a:gd name="connsiteY12" fmla="*/ 1958690 h 4555093"/>
              <a:gd name="connsiteX13" fmla="*/ 4439850 w 4439850"/>
              <a:gd name="connsiteY13" fmla="*/ 2573628 h 4555093"/>
              <a:gd name="connsiteX14" fmla="*/ 4439850 w 4439850"/>
              <a:gd name="connsiteY14" fmla="*/ 3234116 h 4555093"/>
              <a:gd name="connsiteX15" fmla="*/ 4439850 w 4439850"/>
              <a:gd name="connsiteY15" fmla="*/ 3849054 h 4555093"/>
              <a:gd name="connsiteX16" fmla="*/ 4439850 w 4439850"/>
              <a:gd name="connsiteY16" fmla="*/ 4555093 h 4555093"/>
              <a:gd name="connsiteX17" fmla="*/ 3840470 w 4439850"/>
              <a:gd name="connsiteY17" fmla="*/ 4555093 h 4555093"/>
              <a:gd name="connsiteX18" fmla="*/ 3374286 w 4439850"/>
              <a:gd name="connsiteY18" fmla="*/ 4555093 h 4555093"/>
              <a:gd name="connsiteX19" fmla="*/ 2863703 w 4439850"/>
              <a:gd name="connsiteY19" fmla="*/ 4555093 h 4555093"/>
              <a:gd name="connsiteX20" fmla="*/ 2441918 w 4439850"/>
              <a:gd name="connsiteY20" fmla="*/ 4555093 h 4555093"/>
              <a:gd name="connsiteX21" fmla="*/ 1975733 w 4439850"/>
              <a:gd name="connsiteY21" fmla="*/ 4555093 h 4555093"/>
              <a:gd name="connsiteX22" fmla="*/ 1553948 w 4439850"/>
              <a:gd name="connsiteY22" fmla="*/ 4555093 h 4555093"/>
              <a:gd name="connsiteX23" fmla="*/ 910169 w 4439850"/>
              <a:gd name="connsiteY23" fmla="*/ 4555093 h 4555093"/>
              <a:gd name="connsiteX24" fmla="*/ 0 w 4439850"/>
              <a:gd name="connsiteY24" fmla="*/ 4555093 h 4555093"/>
              <a:gd name="connsiteX25" fmla="*/ 0 w 4439850"/>
              <a:gd name="connsiteY25" fmla="*/ 3894605 h 4555093"/>
              <a:gd name="connsiteX26" fmla="*/ 0 w 4439850"/>
              <a:gd name="connsiteY26" fmla="*/ 3279667 h 4555093"/>
              <a:gd name="connsiteX27" fmla="*/ 0 w 4439850"/>
              <a:gd name="connsiteY27" fmla="*/ 2664729 h 4555093"/>
              <a:gd name="connsiteX28" fmla="*/ 0 w 4439850"/>
              <a:gd name="connsiteY28" fmla="*/ 2140894 h 4555093"/>
              <a:gd name="connsiteX29" fmla="*/ 0 w 4439850"/>
              <a:gd name="connsiteY29" fmla="*/ 1708160 h 4555093"/>
              <a:gd name="connsiteX30" fmla="*/ 0 w 4439850"/>
              <a:gd name="connsiteY30" fmla="*/ 1093222 h 4555093"/>
              <a:gd name="connsiteX31" fmla="*/ 0 w 4439850"/>
              <a:gd name="connsiteY31" fmla="*/ 614938 h 4555093"/>
              <a:gd name="connsiteX32" fmla="*/ 0 w 4439850"/>
              <a:gd name="connsiteY32" fmla="*/ 0 h 455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439850" h="4555093" extrusionOk="0">
                <a:moveTo>
                  <a:pt x="0" y="0"/>
                </a:moveTo>
                <a:cubicBezTo>
                  <a:pt x="132162" y="-18936"/>
                  <a:pt x="389081" y="27084"/>
                  <a:pt x="599380" y="0"/>
                </a:cubicBezTo>
                <a:cubicBezTo>
                  <a:pt x="809679" y="-27084"/>
                  <a:pt x="888624" y="47413"/>
                  <a:pt x="1109963" y="0"/>
                </a:cubicBezTo>
                <a:cubicBezTo>
                  <a:pt x="1331302" y="-47413"/>
                  <a:pt x="1570550" y="48010"/>
                  <a:pt x="1753741" y="0"/>
                </a:cubicBezTo>
                <a:cubicBezTo>
                  <a:pt x="1936932" y="-48010"/>
                  <a:pt x="2004455" y="12695"/>
                  <a:pt x="2175527" y="0"/>
                </a:cubicBezTo>
                <a:cubicBezTo>
                  <a:pt x="2346599" y="-12695"/>
                  <a:pt x="2523290" y="58075"/>
                  <a:pt x="2730508" y="0"/>
                </a:cubicBezTo>
                <a:cubicBezTo>
                  <a:pt x="2937726" y="-58075"/>
                  <a:pt x="3140227" y="46529"/>
                  <a:pt x="3374286" y="0"/>
                </a:cubicBezTo>
                <a:cubicBezTo>
                  <a:pt x="3608345" y="-46529"/>
                  <a:pt x="3650832" y="51291"/>
                  <a:pt x="3884869" y="0"/>
                </a:cubicBezTo>
                <a:cubicBezTo>
                  <a:pt x="4118906" y="-51291"/>
                  <a:pt x="4323761" y="58979"/>
                  <a:pt x="4439850" y="0"/>
                </a:cubicBezTo>
                <a:cubicBezTo>
                  <a:pt x="4493356" y="128690"/>
                  <a:pt x="4419875" y="361330"/>
                  <a:pt x="4439850" y="614938"/>
                </a:cubicBezTo>
                <a:cubicBezTo>
                  <a:pt x="4459825" y="868546"/>
                  <a:pt x="4434837" y="899877"/>
                  <a:pt x="4439850" y="1093222"/>
                </a:cubicBezTo>
                <a:cubicBezTo>
                  <a:pt x="4444863" y="1286567"/>
                  <a:pt x="4401021" y="1344365"/>
                  <a:pt x="4439850" y="1525956"/>
                </a:cubicBezTo>
                <a:cubicBezTo>
                  <a:pt x="4478679" y="1707547"/>
                  <a:pt x="4436034" y="1756557"/>
                  <a:pt x="4439850" y="1958690"/>
                </a:cubicBezTo>
                <a:cubicBezTo>
                  <a:pt x="4443666" y="2160823"/>
                  <a:pt x="4427133" y="2426122"/>
                  <a:pt x="4439850" y="2573628"/>
                </a:cubicBezTo>
                <a:cubicBezTo>
                  <a:pt x="4452567" y="2721134"/>
                  <a:pt x="4405849" y="3072673"/>
                  <a:pt x="4439850" y="3234116"/>
                </a:cubicBezTo>
                <a:cubicBezTo>
                  <a:pt x="4473851" y="3395559"/>
                  <a:pt x="4414540" y="3692347"/>
                  <a:pt x="4439850" y="3849054"/>
                </a:cubicBezTo>
                <a:cubicBezTo>
                  <a:pt x="4465160" y="4005761"/>
                  <a:pt x="4435758" y="4376977"/>
                  <a:pt x="4439850" y="4555093"/>
                </a:cubicBezTo>
                <a:cubicBezTo>
                  <a:pt x="4144196" y="4589274"/>
                  <a:pt x="4125301" y="4497046"/>
                  <a:pt x="3840470" y="4555093"/>
                </a:cubicBezTo>
                <a:cubicBezTo>
                  <a:pt x="3555639" y="4613140"/>
                  <a:pt x="3489006" y="4505091"/>
                  <a:pt x="3374286" y="4555093"/>
                </a:cubicBezTo>
                <a:cubicBezTo>
                  <a:pt x="3259566" y="4605095"/>
                  <a:pt x="3054713" y="4548881"/>
                  <a:pt x="2863703" y="4555093"/>
                </a:cubicBezTo>
                <a:cubicBezTo>
                  <a:pt x="2672693" y="4561305"/>
                  <a:pt x="2528457" y="4507834"/>
                  <a:pt x="2441918" y="4555093"/>
                </a:cubicBezTo>
                <a:cubicBezTo>
                  <a:pt x="2355379" y="4602352"/>
                  <a:pt x="2107977" y="4554650"/>
                  <a:pt x="1975733" y="4555093"/>
                </a:cubicBezTo>
                <a:cubicBezTo>
                  <a:pt x="1843489" y="4555536"/>
                  <a:pt x="1711095" y="4532787"/>
                  <a:pt x="1553948" y="4555093"/>
                </a:cubicBezTo>
                <a:cubicBezTo>
                  <a:pt x="1396802" y="4577399"/>
                  <a:pt x="1077094" y="4490471"/>
                  <a:pt x="910169" y="4555093"/>
                </a:cubicBezTo>
                <a:cubicBezTo>
                  <a:pt x="743244" y="4619715"/>
                  <a:pt x="260434" y="4541978"/>
                  <a:pt x="0" y="4555093"/>
                </a:cubicBezTo>
                <a:cubicBezTo>
                  <a:pt x="-39289" y="4337041"/>
                  <a:pt x="51830" y="4178537"/>
                  <a:pt x="0" y="3894605"/>
                </a:cubicBezTo>
                <a:cubicBezTo>
                  <a:pt x="-51830" y="3610673"/>
                  <a:pt x="18401" y="3570905"/>
                  <a:pt x="0" y="3279667"/>
                </a:cubicBezTo>
                <a:cubicBezTo>
                  <a:pt x="-18401" y="2988429"/>
                  <a:pt x="50715" y="2890222"/>
                  <a:pt x="0" y="2664729"/>
                </a:cubicBezTo>
                <a:cubicBezTo>
                  <a:pt x="-50715" y="2439236"/>
                  <a:pt x="3959" y="2268954"/>
                  <a:pt x="0" y="2140894"/>
                </a:cubicBezTo>
                <a:cubicBezTo>
                  <a:pt x="-3959" y="2012834"/>
                  <a:pt x="46663" y="1880495"/>
                  <a:pt x="0" y="1708160"/>
                </a:cubicBezTo>
                <a:cubicBezTo>
                  <a:pt x="-46663" y="1535825"/>
                  <a:pt x="63914" y="1315558"/>
                  <a:pt x="0" y="1093222"/>
                </a:cubicBezTo>
                <a:cubicBezTo>
                  <a:pt x="-63914" y="870886"/>
                  <a:pt x="48087" y="759297"/>
                  <a:pt x="0" y="614938"/>
                </a:cubicBezTo>
                <a:cubicBezTo>
                  <a:pt x="-48087" y="470579"/>
                  <a:pt x="38565" y="24444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505"/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FFT Loss Definition</a:t>
            </a:r>
          </a:p>
          <a:p>
            <a:endParaRPr lang="en-US" sz="1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Compute Fast Fourier Transform (FFT) for 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both predicted and ground truth signals.</a:t>
            </a: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Compare their magnitude spectra </a:t>
            </a:r>
          </a:p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instead of time-domain values:</a:t>
            </a: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Intuition:</a:t>
            </a:r>
            <a:br>
              <a:rPr lang="en-US" sz="1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endParaRPr lang="en-US" sz="1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 both signals have the same frequency </a:t>
            </a:r>
            <a:b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content, their periodic </a:t>
            </a:r>
            <a:b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structure (heart-rate bands) matches.</a:t>
            </a:r>
            <a:b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Forces the model to learn frequency </a:t>
            </a:r>
            <a:b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characteristics, not just point-by-point </a:t>
            </a:r>
            <a:b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amplitude.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9BE634-B15B-0B2C-B512-738F86A6E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0" y="2916535"/>
            <a:ext cx="3290995" cy="6480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8A1FDB-C321-D94C-B9E4-0F96F3FDB651}"/>
              </a:ext>
            </a:extLst>
          </p:cNvPr>
          <p:cNvSpPr txBox="1"/>
          <p:nvPr/>
        </p:nvSpPr>
        <p:spPr>
          <a:xfrm>
            <a:off x="5368116" y="1648374"/>
            <a:ext cx="5184576" cy="3077766"/>
          </a:xfrm>
          <a:custGeom>
            <a:avLst/>
            <a:gdLst>
              <a:gd name="connsiteX0" fmla="*/ 0 w 5184576"/>
              <a:gd name="connsiteY0" fmla="*/ 0 h 3077766"/>
              <a:gd name="connsiteX1" fmla="*/ 627910 w 5184576"/>
              <a:gd name="connsiteY1" fmla="*/ 0 h 3077766"/>
              <a:gd name="connsiteX2" fmla="*/ 1152128 w 5184576"/>
              <a:gd name="connsiteY2" fmla="*/ 0 h 3077766"/>
              <a:gd name="connsiteX3" fmla="*/ 1831884 w 5184576"/>
              <a:gd name="connsiteY3" fmla="*/ 0 h 3077766"/>
              <a:gd name="connsiteX4" fmla="*/ 2252410 w 5184576"/>
              <a:gd name="connsiteY4" fmla="*/ 0 h 3077766"/>
              <a:gd name="connsiteX5" fmla="*/ 2828474 w 5184576"/>
              <a:gd name="connsiteY5" fmla="*/ 0 h 3077766"/>
              <a:gd name="connsiteX6" fmla="*/ 3508230 w 5184576"/>
              <a:gd name="connsiteY6" fmla="*/ 0 h 3077766"/>
              <a:gd name="connsiteX7" fmla="*/ 4032448 w 5184576"/>
              <a:gd name="connsiteY7" fmla="*/ 0 h 3077766"/>
              <a:gd name="connsiteX8" fmla="*/ 4608512 w 5184576"/>
              <a:gd name="connsiteY8" fmla="*/ 0 h 3077766"/>
              <a:gd name="connsiteX9" fmla="*/ 5184576 w 5184576"/>
              <a:gd name="connsiteY9" fmla="*/ 0 h 3077766"/>
              <a:gd name="connsiteX10" fmla="*/ 5184576 w 5184576"/>
              <a:gd name="connsiteY10" fmla="*/ 482183 h 3077766"/>
              <a:gd name="connsiteX11" fmla="*/ 5184576 w 5184576"/>
              <a:gd name="connsiteY11" fmla="*/ 902811 h 3077766"/>
              <a:gd name="connsiteX12" fmla="*/ 5184576 w 5184576"/>
              <a:gd name="connsiteY12" fmla="*/ 1323439 h 3077766"/>
              <a:gd name="connsiteX13" fmla="*/ 5184576 w 5184576"/>
              <a:gd name="connsiteY13" fmla="*/ 1867178 h 3077766"/>
              <a:gd name="connsiteX14" fmla="*/ 5184576 w 5184576"/>
              <a:gd name="connsiteY14" fmla="*/ 2441694 h 3077766"/>
              <a:gd name="connsiteX15" fmla="*/ 5184576 w 5184576"/>
              <a:gd name="connsiteY15" fmla="*/ 3077766 h 3077766"/>
              <a:gd name="connsiteX16" fmla="*/ 4712204 w 5184576"/>
              <a:gd name="connsiteY16" fmla="*/ 3077766 h 3077766"/>
              <a:gd name="connsiteX17" fmla="*/ 4032448 w 5184576"/>
              <a:gd name="connsiteY17" fmla="*/ 3077766 h 3077766"/>
              <a:gd name="connsiteX18" fmla="*/ 3560076 w 5184576"/>
              <a:gd name="connsiteY18" fmla="*/ 3077766 h 3077766"/>
              <a:gd name="connsiteX19" fmla="*/ 3035857 w 5184576"/>
              <a:gd name="connsiteY19" fmla="*/ 3077766 h 3077766"/>
              <a:gd name="connsiteX20" fmla="*/ 2615331 w 5184576"/>
              <a:gd name="connsiteY20" fmla="*/ 3077766 h 3077766"/>
              <a:gd name="connsiteX21" fmla="*/ 2142958 w 5184576"/>
              <a:gd name="connsiteY21" fmla="*/ 3077766 h 3077766"/>
              <a:gd name="connsiteX22" fmla="*/ 1722431 w 5184576"/>
              <a:gd name="connsiteY22" fmla="*/ 3077766 h 3077766"/>
              <a:gd name="connsiteX23" fmla="*/ 1042676 w 5184576"/>
              <a:gd name="connsiteY23" fmla="*/ 3077766 h 3077766"/>
              <a:gd name="connsiteX24" fmla="*/ 570303 w 5184576"/>
              <a:gd name="connsiteY24" fmla="*/ 3077766 h 3077766"/>
              <a:gd name="connsiteX25" fmla="*/ 0 w 5184576"/>
              <a:gd name="connsiteY25" fmla="*/ 3077766 h 3077766"/>
              <a:gd name="connsiteX26" fmla="*/ 0 w 5184576"/>
              <a:gd name="connsiteY26" fmla="*/ 2503250 h 3077766"/>
              <a:gd name="connsiteX27" fmla="*/ 0 w 5184576"/>
              <a:gd name="connsiteY27" fmla="*/ 1959511 h 3077766"/>
              <a:gd name="connsiteX28" fmla="*/ 0 w 5184576"/>
              <a:gd name="connsiteY28" fmla="*/ 1477328 h 3077766"/>
              <a:gd name="connsiteX29" fmla="*/ 0 w 5184576"/>
              <a:gd name="connsiteY29" fmla="*/ 1056700 h 3077766"/>
              <a:gd name="connsiteX30" fmla="*/ 0 w 5184576"/>
              <a:gd name="connsiteY30" fmla="*/ 512961 h 3077766"/>
              <a:gd name="connsiteX31" fmla="*/ 0 w 5184576"/>
              <a:gd name="connsiteY31" fmla="*/ 0 h 307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84576" h="3077766" extrusionOk="0">
                <a:moveTo>
                  <a:pt x="0" y="0"/>
                </a:moveTo>
                <a:cubicBezTo>
                  <a:pt x="257991" y="-1092"/>
                  <a:pt x="374973" y="10790"/>
                  <a:pt x="627910" y="0"/>
                </a:cubicBezTo>
                <a:cubicBezTo>
                  <a:pt x="880847" y="-10790"/>
                  <a:pt x="1017202" y="5578"/>
                  <a:pt x="1152128" y="0"/>
                </a:cubicBezTo>
                <a:cubicBezTo>
                  <a:pt x="1287054" y="-5578"/>
                  <a:pt x="1541321" y="22027"/>
                  <a:pt x="1831884" y="0"/>
                </a:cubicBezTo>
                <a:cubicBezTo>
                  <a:pt x="2122447" y="-22027"/>
                  <a:pt x="2100226" y="50415"/>
                  <a:pt x="2252410" y="0"/>
                </a:cubicBezTo>
                <a:cubicBezTo>
                  <a:pt x="2404594" y="-50415"/>
                  <a:pt x="2588697" y="16977"/>
                  <a:pt x="2828474" y="0"/>
                </a:cubicBezTo>
                <a:cubicBezTo>
                  <a:pt x="3068251" y="-16977"/>
                  <a:pt x="3248558" y="30021"/>
                  <a:pt x="3508230" y="0"/>
                </a:cubicBezTo>
                <a:cubicBezTo>
                  <a:pt x="3767902" y="-30021"/>
                  <a:pt x="3870010" y="31152"/>
                  <a:pt x="4032448" y="0"/>
                </a:cubicBezTo>
                <a:cubicBezTo>
                  <a:pt x="4194886" y="-31152"/>
                  <a:pt x="4330521" y="26038"/>
                  <a:pt x="4608512" y="0"/>
                </a:cubicBezTo>
                <a:cubicBezTo>
                  <a:pt x="4886503" y="-26038"/>
                  <a:pt x="4965664" y="20064"/>
                  <a:pt x="5184576" y="0"/>
                </a:cubicBezTo>
                <a:cubicBezTo>
                  <a:pt x="5212643" y="151898"/>
                  <a:pt x="5165703" y="305298"/>
                  <a:pt x="5184576" y="482183"/>
                </a:cubicBezTo>
                <a:cubicBezTo>
                  <a:pt x="5203449" y="659068"/>
                  <a:pt x="5151286" y="812632"/>
                  <a:pt x="5184576" y="902811"/>
                </a:cubicBezTo>
                <a:cubicBezTo>
                  <a:pt x="5217866" y="992990"/>
                  <a:pt x="5142012" y="1213549"/>
                  <a:pt x="5184576" y="1323439"/>
                </a:cubicBezTo>
                <a:cubicBezTo>
                  <a:pt x="5227140" y="1433329"/>
                  <a:pt x="5142441" y="1711032"/>
                  <a:pt x="5184576" y="1867178"/>
                </a:cubicBezTo>
                <a:cubicBezTo>
                  <a:pt x="5226711" y="2023324"/>
                  <a:pt x="5134612" y="2220084"/>
                  <a:pt x="5184576" y="2441694"/>
                </a:cubicBezTo>
                <a:cubicBezTo>
                  <a:pt x="5234540" y="2663304"/>
                  <a:pt x="5153395" y="2917225"/>
                  <a:pt x="5184576" y="3077766"/>
                </a:cubicBezTo>
                <a:cubicBezTo>
                  <a:pt x="5002008" y="3106523"/>
                  <a:pt x="4863803" y="3031374"/>
                  <a:pt x="4712204" y="3077766"/>
                </a:cubicBezTo>
                <a:cubicBezTo>
                  <a:pt x="4560605" y="3124158"/>
                  <a:pt x="4176387" y="2999968"/>
                  <a:pt x="4032448" y="3077766"/>
                </a:cubicBezTo>
                <a:cubicBezTo>
                  <a:pt x="3888509" y="3155564"/>
                  <a:pt x="3738189" y="3069474"/>
                  <a:pt x="3560076" y="3077766"/>
                </a:cubicBezTo>
                <a:cubicBezTo>
                  <a:pt x="3381963" y="3086058"/>
                  <a:pt x="3291480" y="3043439"/>
                  <a:pt x="3035857" y="3077766"/>
                </a:cubicBezTo>
                <a:cubicBezTo>
                  <a:pt x="2780234" y="3112093"/>
                  <a:pt x="2789063" y="3034843"/>
                  <a:pt x="2615331" y="3077766"/>
                </a:cubicBezTo>
                <a:cubicBezTo>
                  <a:pt x="2441599" y="3120689"/>
                  <a:pt x="2261112" y="3036186"/>
                  <a:pt x="2142958" y="3077766"/>
                </a:cubicBezTo>
                <a:cubicBezTo>
                  <a:pt x="2024804" y="3119346"/>
                  <a:pt x="1828155" y="3070767"/>
                  <a:pt x="1722431" y="3077766"/>
                </a:cubicBezTo>
                <a:cubicBezTo>
                  <a:pt x="1616707" y="3084765"/>
                  <a:pt x="1379209" y="3039116"/>
                  <a:pt x="1042676" y="3077766"/>
                </a:cubicBezTo>
                <a:cubicBezTo>
                  <a:pt x="706143" y="3116416"/>
                  <a:pt x="693296" y="3041165"/>
                  <a:pt x="570303" y="3077766"/>
                </a:cubicBezTo>
                <a:cubicBezTo>
                  <a:pt x="447310" y="3114367"/>
                  <a:pt x="223610" y="3065494"/>
                  <a:pt x="0" y="3077766"/>
                </a:cubicBezTo>
                <a:cubicBezTo>
                  <a:pt x="-22442" y="2792388"/>
                  <a:pt x="16918" y="2759604"/>
                  <a:pt x="0" y="2503250"/>
                </a:cubicBezTo>
                <a:cubicBezTo>
                  <a:pt x="-16918" y="2246896"/>
                  <a:pt x="19324" y="2197912"/>
                  <a:pt x="0" y="1959511"/>
                </a:cubicBezTo>
                <a:cubicBezTo>
                  <a:pt x="-19324" y="1721110"/>
                  <a:pt x="18210" y="1632299"/>
                  <a:pt x="0" y="1477328"/>
                </a:cubicBezTo>
                <a:cubicBezTo>
                  <a:pt x="-18210" y="1322357"/>
                  <a:pt x="8546" y="1222687"/>
                  <a:pt x="0" y="1056700"/>
                </a:cubicBezTo>
                <a:cubicBezTo>
                  <a:pt x="-8546" y="890713"/>
                  <a:pt x="31512" y="781579"/>
                  <a:pt x="0" y="512961"/>
                </a:cubicBezTo>
                <a:cubicBezTo>
                  <a:pt x="-31512" y="244343"/>
                  <a:pt x="12907" y="10619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505"/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Why FFT Loss Helps</a:t>
            </a:r>
          </a:p>
          <a:p>
            <a:endParaRPr lang="en-US" sz="1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Signals like BVP, ECG, speech are dominated 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by specific frequency bands.</a:t>
            </a: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Matching frequency domain ensures: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✔ HR-related components are preserved.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✔ No over-smoothed predictions.</a:t>
            </a: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Combined with MAE:</a:t>
            </a: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→ Gives time-domain accuracy + frequency-domain fidelity.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BE80BC-82BF-24EE-2D6D-9D8D64F093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496" y="3924647"/>
            <a:ext cx="2717815" cy="2421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4100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 err="1">
                <a:latin typeface="Caladea"/>
                <a:ea typeface="HY견고딕" pitchFamily="18" charset="-127"/>
              </a:rPr>
              <a:t>PyVHR</a:t>
            </a:r>
            <a:r>
              <a:rPr lang="en-US" altLang="ko-KR" sz="3000" dirty="0">
                <a:latin typeface="Caladea"/>
                <a:ea typeface="HY견고딕" pitchFamily="18" charset="-127"/>
              </a:rPr>
              <a:t> </a:t>
            </a:r>
            <a:r>
              <a:rPr lang="en-US" altLang="ko-KR" sz="3000" dirty="0" err="1">
                <a:latin typeface="Caladea"/>
                <a:ea typeface="HY견고딕" pitchFamily="18" charset="-127"/>
              </a:rPr>
              <a:t>WorkFlow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pic>
        <p:nvPicPr>
          <p:cNvPr id="1026" name="Picture 2" descr="The pyVHR pipeline at a glance.">
            <a:extLst>
              <a:ext uri="{FF2B5EF4-FFF2-40B4-BE49-F238E27FC236}">
                <a16:creationId xmlns:a16="http://schemas.microsoft.com/office/drawing/2014/main" id="{37D5193E-C531-D258-B799-692DC1DF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52" y="1104290"/>
            <a:ext cx="7288636" cy="404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20F10-4996-6F47-C59B-BCE8F7AFEA7C}"/>
              </a:ext>
            </a:extLst>
          </p:cNvPr>
          <p:cNvSpPr txBox="1"/>
          <p:nvPr/>
        </p:nvSpPr>
        <p:spPr>
          <a:xfrm>
            <a:off x="1458268" y="5441856"/>
            <a:ext cx="7056784" cy="1600438"/>
          </a:xfrm>
          <a:custGeom>
            <a:avLst/>
            <a:gdLst>
              <a:gd name="connsiteX0" fmla="*/ 0 w 7056784"/>
              <a:gd name="connsiteY0" fmla="*/ 0 h 1600438"/>
              <a:gd name="connsiteX1" fmla="*/ 658633 w 7056784"/>
              <a:gd name="connsiteY1" fmla="*/ 0 h 1600438"/>
              <a:gd name="connsiteX2" fmla="*/ 1176131 w 7056784"/>
              <a:gd name="connsiteY2" fmla="*/ 0 h 1600438"/>
              <a:gd name="connsiteX3" fmla="*/ 1905332 w 7056784"/>
              <a:gd name="connsiteY3" fmla="*/ 0 h 1600438"/>
              <a:gd name="connsiteX4" fmla="*/ 2281693 w 7056784"/>
              <a:gd name="connsiteY4" fmla="*/ 0 h 1600438"/>
              <a:gd name="connsiteX5" fmla="*/ 2869759 w 7056784"/>
              <a:gd name="connsiteY5" fmla="*/ 0 h 1600438"/>
              <a:gd name="connsiteX6" fmla="*/ 3598960 w 7056784"/>
              <a:gd name="connsiteY6" fmla="*/ 0 h 1600438"/>
              <a:gd name="connsiteX7" fmla="*/ 4116457 w 7056784"/>
              <a:gd name="connsiteY7" fmla="*/ 0 h 1600438"/>
              <a:gd name="connsiteX8" fmla="*/ 4704523 w 7056784"/>
              <a:gd name="connsiteY8" fmla="*/ 0 h 1600438"/>
              <a:gd name="connsiteX9" fmla="*/ 5363156 w 7056784"/>
              <a:gd name="connsiteY9" fmla="*/ 0 h 1600438"/>
              <a:gd name="connsiteX10" fmla="*/ 5880653 w 7056784"/>
              <a:gd name="connsiteY10" fmla="*/ 0 h 1600438"/>
              <a:gd name="connsiteX11" fmla="*/ 6539287 w 7056784"/>
              <a:gd name="connsiteY11" fmla="*/ 0 h 1600438"/>
              <a:gd name="connsiteX12" fmla="*/ 7056784 w 7056784"/>
              <a:gd name="connsiteY12" fmla="*/ 0 h 1600438"/>
              <a:gd name="connsiteX13" fmla="*/ 7056784 w 7056784"/>
              <a:gd name="connsiteY13" fmla="*/ 549484 h 1600438"/>
              <a:gd name="connsiteX14" fmla="*/ 7056784 w 7056784"/>
              <a:gd name="connsiteY14" fmla="*/ 1114972 h 1600438"/>
              <a:gd name="connsiteX15" fmla="*/ 7056784 w 7056784"/>
              <a:gd name="connsiteY15" fmla="*/ 1600438 h 1600438"/>
              <a:gd name="connsiteX16" fmla="*/ 6609854 w 7056784"/>
              <a:gd name="connsiteY16" fmla="*/ 1600438 h 1600438"/>
              <a:gd name="connsiteX17" fmla="*/ 5880653 w 7056784"/>
              <a:gd name="connsiteY17" fmla="*/ 1600438 h 1600438"/>
              <a:gd name="connsiteX18" fmla="*/ 5433724 w 7056784"/>
              <a:gd name="connsiteY18" fmla="*/ 1600438 h 1600438"/>
              <a:gd name="connsiteX19" fmla="*/ 4916226 w 7056784"/>
              <a:gd name="connsiteY19" fmla="*/ 1600438 h 1600438"/>
              <a:gd name="connsiteX20" fmla="*/ 4539864 w 7056784"/>
              <a:gd name="connsiteY20" fmla="*/ 1600438 h 1600438"/>
              <a:gd name="connsiteX21" fmla="*/ 4092935 w 7056784"/>
              <a:gd name="connsiteY21" fmla="*/ 1600438 h 1600438"/>
              <a:gd name="connsiteX22" fmla="*/ 3716573 w 7056784"/>
              <a:gd name="connsiteY22" fmla="*/ 1600438 h 1600438"/>
              <a:gd name="connsiteX23" fmla="*/ 2987372 w 7056784"/>
              <a:gd name="connsiteY23" fmla="*/ 1600438 h 1600438"/>
              <a:gd name="connsiteX24" fmla="*/ 2540442 w 7056784"/>
              <a:gd name="connsiteY24" fmla="*/ 1600438 h 1600438"/>
              <a:gd name="connsiteX25" fmla="*/ 1811241 w 7056784"/>
              <a:gd name="connsiteY25" fmla="*/ 1600438 h 1600438"/>
              <a:gd name="connsiteX26" fmla="*/ 1082040 w 7056784"/>
              <a:gd name="connsiteY26" fmla="*/ 1600438 h 1600438"/>
              <a:gd name="connsiteX27" fmla="*/ 0 w 7056784"/>
              <a:gd name="connsiteY27" fmla="*/ 1600438 h 1600438"/>
              <a:gd name="connsiteX28" fmla="*/ 0 w 7056784"/>
              <a:gd name="connsiteY28" fmla="*/ 1082963 h 1600438"/>
              <a:gd name="connsiteX29" fmla="*/ 0 w 7056784"/>
              <a:gd name="connsiteY29" fmla="*/ 597497 h 1600438"/>
              <a:gd name="connsiteX30" fmla="*/ 0 w 7056784"/>
              <a:gd name="connsiteY30" fmla="*/ 0 h 160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056784" h="1600438" extrusionOk="0">
                <a:moveTo>
                  <a:pt x="0" y="0"/>
                </a:moveTo>
                <a:cubicBezTo>
                  <a:pt x="264409" y="-2314"/>
                  <a:pt x="420029" y="33544"/>
                  <a:pt x="658633" y="0"/>
                </a:cubicBezTo>
                <a:cubicBezTo>
                  <a:pt x="897237" y="-33544"/>
                  <a:pt x="935491" y="39839"/>
                  <a:pt x="1176131" y="0"/>
                </a:cubicBezTo>
                <a:cubicBezTo>
                  <a:pt x="1416771" y="-39839"/>
                  <a:pt x="1673463" y="37353"/>
                  <a:pt x="1905332" y="0"/>
                </a:cubicBezTo>
                <a:cubicBezTo>
                  <a:pt x="2137201" y="-37353"/>
                  <a:pt x="2155018" y="5084"/>
                  <a:pt x="2281693" y="0"/>
                </a:cubicBezTo>
                <a:cubicBezTo>
                  <a:pt x="2408368" y="-5084"/>
                  <a:pt x="2597900" y="2498"/>
                  <a:pt x="2869759" y="0"/>
                </a:cubicBezTo>
                <a:cubicBezTo>
                  <a:pt x="3141618" y="-2498"/>
                  <a:pt x="3266446" y="29670"/>
                  <a:pt x="3598960" y="0"/>
                </a:cubicBezTo>
                <a:cubicBezTo>
                  <a:pt x="3931474" y="-29670"/>
                  <a:pt x="3869433" y="5057"/>
                  <a:pt x="4116457" y="0"/>
                </a:cubicBezTo>
                <a:cubicBezTo>
                  <a:pt x="4363481" y="-5057"/>
                  <a:pt x="4487678" y="63830"/>
                  <a:pt x="4704523" y="0"/>
                </a:cubicBezTo>
                <a:cubicBezTo>
                  <a:pt x="4921368" y="-63830"/>
                  <a:pt x="5067292" y="76359"/>
                  <a:pt x="5363156" y="0"/>
                </a:cubicBezTo>
                <a:cubicBezTo>
                  <a:pt x="5659020" y="-76359"/>
                  <a:pt x="5660909" y="43192"/>
                  <a:pt x="5880653" y="0"/>
                </a:cubicBezTo>
                <a:cubicBezTo>
                  <a:pt x="6100397" y="-43192"/>
                  <a:pt x="6350330" y="31354"/>
                  <a:pt x="6539287" y="0"/>
                </a:cubicBezTo>
                <a:cubicBezTo>
                  <a:pt x="6728244" y="-31354"/>
                  <a:pt x="6917034" y="9796"/>
                  <a:pt x="7056784" y="0"/>
                </a:cubicBezTo>
                <a:cubicBezTo>
                  <a:pt x="7064234" y="222432"/>
                  <a:pt x="7008855" y="396808"/>
                  <a:pt x="7056784" y="549484"/>
                </a:cubicBezTo>
                <a:cubicBezTo>
                  <a:pt x="7104713" y="702160"/>
                  <a:pt x="7019097" y="881254"/>
                  <a:pt x="7056784" y="1114972"/>
                </a:cubicBezTo>
                <a:cubicBezTo>
                  <a:pt x="7094471" y="1348690"/>
                  <a:pt x="7034264" y="1454146"/>
                  <a:pt x="7056784" y="1600438"/>
                </a:cubicBezTo>
                <a:cubicBezTo>
                  <a:pt x="6887047" y="1618964"/>
                  <a:pt x="6704601" y="1582683"/>
                  <a:pt x="6609854" y="1600438"/>
                </a:cubicBezTo>
                <a:cubicBezTo>
                  <a:pt x="6515107" y="1618193"/>
                  <a:pt x="6197789" y="1552422"/>
                  <a:pt x="5880653" y="1600438"/>
                </a:cubicBezTo>
                <a:cubicBezTo>
                  <a:pt x="5563517" y="1648454"/>
                  <a:pt x="5614490" y="1550751"/>
                  <a:pt x="5433724" y="1600438"/>
                </a:cubicBezTo>
                <a:cubicBezTo>
                  <a:pt x="5252958" y="1650125"/>
                  <a:pt x="5065573" y="1560852"/>
                  <a:pt x="4916226" y="1600438"/>
                </a:cubicBezTo>
                <a:cubicBezTo>
                  <a:pt x="4766879" y="1640024"/>
                  <a:pt x="4655637" y="1570310"/>
                  <a:pt x="4539864" y="1600438"/>
                </a:cubicBezTo>
                <a:cubicBezTo>
                  <a:pt x="4424091" y="1630566"/>
                  <a:pt x="4193539" y="1553622"/>
                  <a:pt x="4092935" y="1600438"/>
                </a:cubicBezTo>
                <a:cubicBezTo>
                  <a:pt x="3992331" y="1647254"/>
                  <a:pt x="3875151" y="1582804"/>
                  <a:pt x="3716573" y="1600438"/>
                </a:cubicBezTo>
                <a:cubicBezTo>
                  <a:pt x="3557995" y="1618072"/>
                  <a:pt x="3220786" y="1542653"/>
                  <a:pt x="2987372" y="1600438"/>
                </a:cubicBezTo>
                <a:cubicBezTo>
                  <a:pt x="2753958" y="1658223"/>
                  <a:pt x="2638237" y="1558381"/>
                  <a:pt x="2540442" y="1600438"/>
                </a:cubicBezTo>
                <a:cubicBezTo>
                  <a:pt x="2442647" y="1642495"/>
                  <a:pt x="2117952" y="1585735"/>
                  <a:pt x="1811241" y="1600438"/>
                </a:cubicBezTo>
                <a:cubicBezTo>
                  <a:pt x="1504530" y="1615141"/>
                  <a:pt x="1288065" y="1569297"/>
                  <a:pt x="1082040" y="1600438"/>
                </a:cubicBezTo>
                <a:cubicBezTo>
                  <a:pt x="876015" y="1631579"/>
                  <a:pt x="495726" y="1474069"/>
                  <a:pt x="0" y="1600438"/>
                </a:cubicBezTo>
                <a:cubicBezTo>
                  <a:pt x="-46585" y="1408300"/>
                  <a:pt x="29047" y="1199603"/>
                  <a:pt x="0" y="1082963"/>
                </a:cubicBezTo>
                <a:cubicBezTo>
                  <a:pt x="-29047" y="966324"/>
                  <a:pt x="42541" y="736842"/>
                  <a:pt x="0" y="597497"/>
                </a:cubicBezTo>
                <a:cubicBezTo>
                  <a:pt x="-42541" y="458152"/>
                  <a:pt x="12509" y="19055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505"/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PyVHR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does NOT provide any option for training deep learning models 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out of the box.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 only provides inference using pre-trained models for its 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deep-learning-based methods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MTTS-CAN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HR-CNN</a:t>
            </a:r>
          </a:p>
        </p:txBody>
      </p:sp>
    </p:spTree>
    <p:extLst>
      <p:ext uri="{BB962C8B-B14F-4D97-AF65-F5344CB8AC3E}">
        <p14:creationId xmlns:p14="http://schemas.microsoft.com/office/powerpoint/2010/main" val="323154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FFT LOSS + MAE LOSS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B65D9-5BCA-628E-F788-883B21C8ACD9}"/>
              </a:ext>
            </a:extLst>
          </p:cNvPr>
          <p:cNvSpPr txBox="1"/>
          <p:nvPr/>
        </p:nvSpPr>
        <p:spPr>
          <a:xfrm>
            <a:off x="275040" y="6391712"/>
            <a:ext cx="943304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00B0F0"/>
                </a:solidFill>
                <a:latin typeface="Caladea" panose="020B0600000101010101"/>
              </a:rPr>
              <a:t>[1] S. Pascual, A. </a:t>
            </a:r>
            <a:r>
              <a:rPr lang="en-US" sz="1000" i="1" dirty="0" err="1">
                <a:solidFill>
                  <a:srgbClr val="00B0F0"/>
                </a:solidFill>
                <a:latin typeface="Caladea" panose="020B0600000101010101"/>
              </a:rPr>
              <a:t>Bonafonte</a:t>
            </a:r>
            <a:r>
              <a:rPr lang="en-US" sz="1000" i="1" dirty="0">
                <a:solidFill>
                  <a:srgbClr val="00B0F0"/>
                </a:solidFill>
                <a:latin typeface="Caladea" panose="020B0600000101010101"/>
              </a:rPr>
              <a:t>, and J. </a:t>
            </a:r>
            <a:r>
              <a:rPr lang="en-US" sz="1000" i="1" dirty="0" err="1">
                <a:solidFill>
                  <a:srgbClr val="00B0F0"/>
                </a:solidFill>
                <a:latin typeface="Caladea" panose="020B0600000101010101"/>
              </a:rPr>
              <a:t>Serrà</a:t>
            </a:r>
            <a:r>
              <a:rPr lang="en-US" sz="1000" i="1" dirty="0">
                <a:solidFill>
                  <a:srgbClr val="00B0F0"/>
                </a:solidFill>
                <a:latin typeface="Caladea" panose="020B0600000101010101"/>
              </a:rPr>
              <a:t>, "SEGAN: Speech Enhancement Generative Adversarial Network," </a:t>
            </a:r>
            <a:r>
              <a:rPr lang="en-US" sz="1000" i="1" dirty="0" err="1">
                <a:solidFill>
                  <a:srgbClr val="00B0F0"/>
                </a:solidFill>
                <a:latin typeface="Caladea" panose="020B0600000101010101"/>
              </a:rPr>
              <a:t>arXiv</a:t>
            </a:r>
            <a:r>
              <a:rPr lang="en-US" sz="1000" i="1" dirty="0">
                <a:solidFill>
                  <a:srgbClr val="00B0F0"/>
                </a:solidFill>
                <a:latin typeface="Caladea" panose="020B0600000101010101"/>
              </a:rPr>
              <a:t> preprint arXiv:1703.09452, 2017. </a:t>
            </a:r>
          </a:p>
          <a:p>
            <a:endParaRPr lang="en-US" sz="1000" i="1" dirty="0">
              <a:solidFill>
                <a:srgbClr val="00B0F0"/>
              </a:solidFill>
              <a:latin typeface="Caladea" panose="020B0600000101010101"/>
            </a:endParaRPr>
          </a:p>
          <a:p>
            <a:r>
              <a:rPr lang="en-US" sz="1000" b="0" i="1" dirty="0">
                <a:solidFill>
                  <a:srgbClr val="FF0000"/>
                </a:solidFill>
                <a:effectLst/>
                <a:latin typeface="Caladea" panose="020B0600000101010101"/>
              </a:rPr>
              <a:t>[2]C. Little, D. Mclean, K. Crockett and B. Edmonds, "A Semantic and Syntactic Similarity Measure for Political Tweets," in IEEE Access, vol. 8, pp. </a:t>
            </a:r>
          </a:p>
          <a:p>
            <a:r>
              <a:rPr lang="en-US" sz="1000" b="0" i="1" dirty="0">
                <a:solidFill>
                  <a:srgbClr val="FF0000"/>
                </a:solidFill>
                <a:effectLst/>
                <a:latin typeface="Caladea" panose="020B0600000101010101"/>
              </a:rPr>
              <a:t>154095-154113, 2020, </a:t>
            </a:r>
            <a:r>
              <a:rPr lang="en-US" sz="1000" b="0" i="1" dirty="0" err="1">
                <a:solidFill>
                  <a:srgbClr val="FF0000"/>
                </a:solidFill>
                <a:effectLst/>
                <a:latin typeface="Caladea" panose="020B0600000101010101"/>
              </a:rPr>
              <a:t>doi</a:t>
            </a:r>
            <a:r>
              <a:rPr lang="en-US" sz="1000" b="0" i="1" dirty="0">
                <a:solidFill>
                  <a:srgbClr val="FF0000"/>
                </a:solidFill>
                <a:effectLst/>
                <a:latin typeface="Caladea" panose="020B0600000101010101"/>
              </a:rPr>
              <a:t>: 10.1109/ACCESS.2020.3017797</a:t>
            </a:r>
          </a:p>
          <a:p>
            <a:endParaRPr lang="en-US" sz="1000" i="1" dirty="0">
              <a:solidFill>
                <a:srgbClr val="00B0F0"/>
              </a:solidFill>
              <a:latin typeface="Caladea" panose="020B0600000101010101"/>
            </a:endParaRPr>
          </a:p>
          <a:p>
            <a:r>
              <a:rPr lang="en-US" sz="1000" i="1" dirty="0">
                <a:solidFill>
                  <a:srgbClr val="00B0F0"/>
                </a:solidFill>
                <a:latin typeface="Caladea" panose="020B0600000101010101"/>
              </a:rPr>
              <a:t>[3] J. M. Donahue, B. Li, and A. Misra, "Wave-U-Net: A multi-scale neural network for end-to-end audio source separation,"</a:t>
            </a:r>
          </a:p>
          <a:p>
            <a:r>
              <a:rPr lang="en-US" sz="1000" i="1" dirty="0">
                <a:solidFill>
                  <a:srgbClr val="00B0F0"/>
                </a:solidFill>
                <a:latin typeface="Caladea" panose="020B0600000101010101"/>
              </a:rPr>
              <a:t>Available: https://arxiv.org/abs/1806.03185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6FB28-0E71-9081-4F93-C8A3CD77FC5E}"/>
              </a:ext>
            </a:extLst>
          </p:cNvPr>
          <p:cNvSpPr txBox="1"/>
          <p:nvPr/>
        </p:nvSpPr>
        <p:spPr>
          <a:xfrm>
            <a:off x="526271" y="1543991"/>
            <a:ext cx="9608164" cy="3508653"/>
          </a:xfrm>
          <a:custGeom>
            <a:avLst/>
            <a:gdLst>
              <a:gd name="connsiteX0" fmla="*/ 0 w 9608164"/>
              <a:gd name="connsiteY0" fmla="*/ 0 h 3508653"/>
              <a:gd name="connsiteX1" fmla="*/ 661268 w 9608164"/>
              <a:gd name="connsiteY1" fmla="*/ 0 h 3508653"/>
              <a:gd name="connsiteX2" fmla="*/ 1130372 w 9608164"/>
              <a:gd name="connsiteY2" fmla="*/ 0 h 3508653"/>
              <a:gd name="connsiteX3" fmla="*/ 1887722 w 9608164"/>
              <a:gd name="connsiteY3" fmla="*/ 0 h 3508653"/>
              <a:gd name="connsiteX4" fmla="*/ 2164663 w 9608164"/>
              <a:gd name="connsiteY4" fmla="*/ 0 h 3508653"/>
              <a:gd name="connsiteX5" fmla="*/ 2729849 w 9608164"/>
              <a:gd name="connsiteY5" fmla="*/ 0 h 3508653"/>
              <a:gd name="connsiteX6" fmla="*/ 3487198 w 9608164"/>
              <a:gd name="connsiteY6" fmla="*/ 0 h 3508653"/>
              <a:gd name="connsiteX7" fmla="*/ 3956303 w 9608164"/>
              <a:gd name="connsiteY7" fmla="*/ 0 h 3508653"/>
              <a:gd name="connsiteX8" fmla="*/ 4521489 w 9608164"/>
              <a:gd name="connsiteY8" fmla="*/ 0 h 3508653"/>
              <a:gd name="connsiteX9" fmla="*/ 5182757 w 9608164"/>
              <a:gd name="connsiteY9" fmla="*/ 0 h 3508653"/>
              <a:gd name="connsiteX10" fmla="*/ 5651861 w 9608164"/>
              <a:gd name="connsiteY10" fmla="*/ 0 h 3508653"/>
              <a:gd name="connsiteX11" fmla="*/ 6313129 w 9608164"/>
              <a:gd name="connsiteY11" fmla="*/ 0 h 3508653"/>
              <a:gd name="connsiteX12" fmla="*/ 6974397 w 9608164"/>
              <a:gd name="connsiteY12" fmla="*/ 0 h 3508653"/>
              <a:gd name="connsiteX13" fmla="*/ 7635664 w 9608164"/>
              <a:gd name="connsiteY13" fmla="*/ 0 h 3508653"/>
              <a:gd name="connsiteX14" fmla="*/ 8008687 w 9608164"/>
              <a:gd name="connsiteY14" fmla="*/ 0 h 3508653"/>
              <a:gd name="connsiteX15" fmla="*/ 8285628 w 9608164"/>
              <a:gd name="connsiteY15" fmla="*/ 0 h 3508653"/>
              <a:gd name="connsiteX16" fmla="*/ 8754733 w 9608164"/>
              <a:gd name="connsiteY16" fmla="*/ 0 h 3508653"/>
              <a:gd name="connsiteX17" fmla="*/ 9608164 w 9608164"/>
              <a:gd name="connsiteY17" fmla="*/ 0 h 3508653"/>
              <a:gd name="connsiteX18" fmla="*/ 9608164 w 9608164"/>
              <a:gd name="connsiteY18" fmla="*/ 549689 h 3508653"/>
              <a:gd name="connsiteX19" fmla="*/ 9608164 w 9608164"/>
              <a:gd name="connsiteY19" fmla="*/ 1204638 h 3508653"/>
              <a:gd name="connsiteX20" fmla="*/ 9608164 w 9608164"/>
              <a:gd name="connsiteY20" fmla="*/ 1824500 h 3508653"/>
              <a:gd name="connsiteX21" fmla="*/ 9608164 w 9608164"/>
              <a:gd name="connsiteY21" fmla="*/ 2304015 h 3508653"/>
              <a:gd name="connsiteX22" fmla="*/ 9608164 w 9608164"/>
              <a:gd name="connsiteY22" fmla="*/ 2958964 h 3508653"/>
              <a:gd name="connsiteX23" fmla="*/ 9608164 w 9608164"/>
              <a:gd name="connsiteY23" fmla="*/ 3508653 h 3508653"/>
              <a:gd name="connsiteX24" fmla="*/ 9139060 w 9608164"/>
              <a:gd name="connsiteY24" fmla="*/ 3508653 h 3508653"/>
              <a:gd name="connsiteX25" fmla="*/ 8381710 w 9608164"/>
              <a:gd name="connsiteY25" fmla="*/ 3508653 h 3508653"/>
              <a:gd name="connsiteX26" fmla="*/ 7624361 w 9608164"/>
              <a:gd name="connsiteY26" fmla="*/ 3508653 h 3508653"/>
              <a:gd name="connsiteX27" fmla="*/ 7059175 w 9608164"/>
              <a:gd name="connsiteY27" fmla="*/ 3508653 h 3508653"/>
              <a:gd name="connsiteX28" fmla="*/ 6590070 w 9608164"/>
              <a:gd name="connsiteY28" fmla="*/ 3508653 h 3508653"/>
              <a:gd name="connsiteX29" fmla="*/ 5928802 w 9608164"/>
              <a:gd name="connsiteY29" fmla="*/ 3508653 h 3508653"/>
              <a:gd name="connsiteX30" fmla="*/ 5651861 w 9608164"/>
              <a:gd name="connsiteY30" fmla="*/ 3508653 h 3508653"/>
              <a:gd name="connsiteX31" fmla="*/ 4894512 w 9608164"/>
              <a:gd name="connsiteY31" fmla="*/ 3508653 h 3508653"/>
              <a:gd name="connsiteX32" fmla="*/ 4521489 w 9608164"/>
              <a:gd name="connsiteY32" fmla="*/ 3508653 h 3508653"/>
              <a:gd name="connsiteX33" fmla="*/ 3860221 w 9608164"/>
              <a:gd name="connsiteY33" fmla="*/ 3508653 h 3508653"/>
              <a:gd name="connsiteX34" fmla="*/ 3583280 w 9608164"/>
              <a:gd name="connsiteY34" fmla="*/ 3508653 h 3508653"/>
              <a:gd name="connsiteX35" fmla="*/ 3018094 w 9608164"/>
              <a:gd name="connsiteY35" fmla="*/ 3508653 h 3508653"/>
              <a:gd name="connsiteX36" fmla="*/ 2645071 w 9608164"/>
              <a:gd name="connsiteY36" fmla="*/ 3508653 h 3508653"/>
              <a:gd name="connsiteX37" fmla="*/ 2175967 w 9608164"/>
              <a:gd name="connsiteY37" fmla="*/ 3508653 h 3508653"/>
              <a:gd name="connsiteX38" fmla="*/ 1610780 w 9608164"/>
              <a:gd name="connsiteY38" fmla="*/ 3508653 h 3508653"/>
              <a:gd name="connsiteX39" fmla="*/ 949513 w 9608164"/>
              <a:gd name="connsiteY39" fmla="*/ 3508653 h 3508653"/>
              <a:gd name="connsiteX40" fmla="*/ 0 w 9608164"/>
              <a:gd name="connsiteY40" fmla="*/ 3508653 h 3508653"/>
              <a:gd name="connsiteX41" fmla="*/ 0 w 9608164"/>
              <a:gd name="connsiteY41" fmla="*/ 2958964 h 3508653"/>
              <a:gd name="connsiteX42" fmla="*/ 0 w 9608164"/>
              <a:gd name="connsiteY42" fmla="*/ 2339102 h 3508653"/>
              <a:gd name="connsiteX43" fmla="*/ 0 w 9608164"/>
              <a:gd name="connsiteY43" fmla="*/ 1824500 h 3508653"/>
              <a:gd name="connsiteX44" fmla="*/ 0 w 9608164"/>
              <a:gd name="connsiteY44" fmla="*/ 1344984 h 3508653"/>
              <a:gd name="connsiteX45" fmla="*/ 0 w 9608164"/>
              <a:gd name="connsiteY45" fmla="*/ 830381 h 3508653"/>
              <a:gd name="connsiteX46" fmla="*/ 0 w 9608164"/>
              <a:gd name="connsiteY46" fmla="*/ 0 h 3508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608164" h="3508653" extrusionOk="0">
                <a:moveTo>
                  <a:pt x="0" y="0"/>
                </a:moveTo>
                <a:cubicBezTo>
                  <a:pt x="225457" y="-44409"/>
                  <a:pt x="394925" y="75088"/>
                  <a:pt x="661268" y="0"/>
                </a:cubicBezTo>
                <a:cubicBezTo>
                  <a:pt x="927611" y="-75088"/>
                  <a:pt x="938466" y="54743"/>
                  <a:pt x="1130372" y="0"/>
                </a:cubicBezTo>
                <a:cubicBezTo>
                  <a:pt x="1322278" y="-54743"/>
                  <a:pt x="1561003" y="89661"/>
                  <a:pt x="1887722" y="0"/>
                </a:cubicBezTo>
                <a:cubicBezTo>
                  <a:pt x="2214441" y="-89661"/>
                  <a:pt x="2029140" y="1489"/>
                  <a:pt x="2164663" y="0"/>
                </a:cubicBezTo>
                <a:cubicBezTo>
                  <a:pt x="2300186" y="-1489"/>
                  <a:pt x="2551375" y="39649"/>
                  <a:pt x="2729849" y="0"/>
                </a:cubicBezTo>
                <a:cubicBezTo>
                  <a:pt x="2908323" y="-39649"/>
                  <a:pt x="3148227" y="65563"/>
                  <a:pt x="3487198" y="0"/>
                </a:cubicBezTo>
                <a:cubicBezTo>
                  <a:pt x="3826169" y="-65563"/>
                  <a:pt x="3816207" y="41675"/>
                  <a:pt x="3956303" y="0"/>
                </a:cubicBezTo>
                <a:cubicBezTo>
                  <a:pt x="4096400" y="-41675"/>
                  <a:pt x="4294364" y="62752"/>
                  <a:pt x="4521489" y="0"/>
                </a:cubicBezTo>
                <a:cubicBezTo>
                  <a:pt x="4748614" y="-62752"/>
                  <a:pt x="4985117" y="14848"/>
                  <a:pt x="5182757" y="0"/>
                </a:cubicBezTo>
                <a:cubicBezTo>
                  <a:pt x="5380397" y="-14848"/>
                  <a:pt x="5493301" y="12433"/>
                  <a:pt x="5651861" y="0"/>
                </a:cubicBezTo>
                <a:cubicBezTo>
                  <a:pt x="5810421" y="-12433"/>
                  <a:pt x="6133263" y="66932"/>
                  <a:pt x="6313129" y="0"/>
                </a:cubicBezTo>
                <a:cubicBezTo>
                  <a:pt x="6492995" y="-66932"/>
                  <a:pt x="6726075" y="4543"/>
                  <a:pt x="6974397" y="0"/>
                </a:cubicBezTo>
                <a:cubicBezTo>
                  <a:pt x="7222719" y="-4543"/>
                  <a:pt x="7305813" y="77553"/>
                  <a:pt x="7635664" y="0"/>
                </a:cubicBezTo>
                <a:cubicBezTo>
                  <a:pt x="7965515" y="-77553"/>
                  <a:pt x="7907833" y="42102"/>
                  <a:pt x="8008687" y="0"/>
                </a:cubicBezTo>
                <a:cubicBezTo>
                  <a:pt x="8109541" y="-42102"/>
                  <a:pt x="8216527" y="17285"/>
                  <a:pt x="8285628" y="0"/>
                </a:cubicBezTo>
                <a:cubicBezTo>
                  <a:pt x="8354729" y="-17285"/>
                  <a:pt x="8528438" y="13178"/>
                  <a:pt x="8754733" y="0"/>
                </a:cubicBezTo>
                <a:cubicBezTo>
                  <a:pt x="8981029" y="-13178"/>
                  <a:pt x="9262564" y="12546"/>
                  <a:pt x="9608164" y="0"/>
                </a:cubicBezTo>
                <a:cubicBezTo>
                  <a:pt x="9661558" y="147770"/>
                  <a:pt x="9572332" y="339739"/>
                  <a:pt x="9608164" y="549689"/>
                </a:cubicBezTo>
                <a:cubicBezTo>
                  <a:pt x="9643996" y="759639"/>
                  <a:pt x="9607237" y="1024435"/>
                  <a:pt x="9608164" y="1204638"/>
                </a:cubicBezTo>
                <a:cubicBezTo>
                  <a:pt x="9609091" y="1384841"/>
                  <a:pt x="9568582" y="1692187"/>
                  <a:pt x="9608164" y="1824500"/>
                </a:cubicBezTo>
                <a:cubicBezTo>
                  <a:pt x="9647746" y="1956813"/>
                  <a:pt x="9603233" y="2163200"/>
                  <a:pt x="9608164" y="2304015"/>
                </a:cubicBezTo>
                <a:cubicBezTo>
                  <a:pt x="9613095" y="2444831"/>
                  <a:pt x="9559361" y="2791462"/>
                  <a:pt x="9608164" y="2958964"/>
                </a:cubicBezTo>
                <a:cubicBezTo>
                  <a:pt x="9656967" y="3126466"/>
                  <a:pt x="9552553" y="3341786"/>
                  <a:pt x="9608164" y="3508653"/>
                </a:cubicBezTo>
                <a:cubicBezTo>
                  <a:pt x="9452438" y="3530451"/>
                  <a:pt x="9254594" y="3470585"/>
                  <a:pt x="9139060" y="3508653"/>
                </a:cubicBezTo>
                <a:cubicBezTo>
                  <a:pt x="9023526" y="3546721"/>
                  <a:pt x="8739221" y="3461941"/>
                  <a:pt x="8381710" y="3508653"/>
                </a:cubicBezTo>
                <a:cubicBezTo>
                  <a:pt x="8024199" y="3555365"/>
                  <a:pt x="7887613" y="3497750"/>
                  <a:pt x="7624361" y="3508653"/>
                </a:cubicBezTo>
                <a:cubicBezTo>
                  <a:pt x="7361109" y="3519556"/>
                  <a:pt x="7257344" y="3450909"/>
                  <a:pt x="7059175" y="3508653"/>
                </a:cubicBezTo>
                <a:cubicBezTo>
                  <a:pt x="6861006" y="3566397"/>
                  <a:pt x="6705120" y="3453354"/>
                  <a:pt x="6590070" y="3508653"/>
                </a:cubicBezTo>
                <a:cubicBezTo>
                  <a:pt x="6475021" y="3563952"/>
                  <a:pt x="6169215" y="3442119"/>
                  <a:pt x="5928802" y="3508653"/>
                </a:cubicBezTo>
                <a:cubicBezTo>
                  <a:pt x="5688389" y="3575187"/>
                  <a:pt x="5711144" y="3479795"/>
                  <a:pt x="5651861" y="3508653"/>
                </a:cubicBezTo>
                <a:cubicBezTo>
                  <a:pt x="5592578" y="3537511"/>
                  <a:pt x="5135288" y="3443747"/>
                  <a:pt x="4894512" y="3508653"/>
                </a:cubicBezTo>
                <a:cubicBezTo>
                  <a:pt x="4653736" y="3573559"/>
                  <a:pt x="4700627" y="3482750"/>
                  <a:pt x="4521489" y="3508653"/>
                </a:cubicBezTo>
                <a:cubicBezTo>
                  <a:pt x="4342351" y="3534556"/>
                  <a:pt x="4092150" y="3472925"/>
                  <a:pt x="3860221" y="3508653"/>
                </a:cubicBezTo>
                <a:cubicBezTo>
                  <a:pt x="3628292" y="3544381"/>
                  <a:pt x="3657345" y="3496119"/>
                  <a:pt x="3583280" y="3508653"/>
                </a:cubicBezTo>
                <a:cubicBezTo>
                  <a:pt x="3509215" y="3521187"/>
                  <a:pt x="3260658" y="3474934"/>
                  <a:pt x="3018094" y="3508653"/>
                </a:cubicBezTo>
                <a:cubicBezTo>
                  <a:pt x="2775530" y="3542372"/>
                  <a:pt x="2802428" y="3498450"/>
                  <a:pt x="2645071" y="3508653"/>
                </a:cubicBezTo>
                <a:cubicBezTo>
                  <a:pt x="2487714" y="3518856"/>
                  <a:pt x="2401622" y="3457449"/>
                  <a:pt x="2175967" y="3508653"/>
                </a:cubicBezTo>
                <a:cubicBezTo>
                  <a:pt x="1950312" y="3559857"/>
                  <a:pt x="1828785" y="3464532"/>
                  <a:pt x="1610780" y="3508653"/>
                </a:cubicBezTo>
                <a:cubicBezTo>
                  <a:pt x="1392775" y="3552774"/>
                  <a:pt x="1209791" y="3445328"/>
                  <a:pt x="949513" y="3508653"/>
                </a:cubicBezTo>
                <a:cubicBezTo>
                  <a:pt x="689235" y="3571978"/>
                  <a:pt x="352676" y="3430489"/>
                  <a:pt x="0" y="3508653"/>
                </a:cubicBezTo>
                <a:cubicBezTo>
                  <a:pt x="-58116" y="3390672"/>
                  <a:pt x="27897" y="3127877"/>
                  <a:pt x="0" y="2958964"/>
                </a:cubicBezTo>
                <a:cubicBezTo>
                  <a:pt x="-27897" y="2790051"/>
                  <a:pt x="31995" y="2573031"/>
                  <a:pt x="0" y="2339102"/>
                </a:cubicBezTo>
                <a:cubicBezTo>
                  <a:pt x="-31995" y="2105173"/>
                  <a:pt x="1852" y="1960674"/>
                  <a:pt x="0" y="1824500"/>
                </a:cubicBezTo>
                <a:cubicBezTo>
                  <a:pt x="-1852" y="1688326"/>
                  <a:pt x="39370" y="1450981"/>
                  <a:pt x="0" y="1344984"/>
                </a:cubicBezTo>
                <a:cubicBezTo>
                  <a:pt x="-39370" y="1238987"/>
                  <a:pt x="46049" y="1005567"/>
                  <a:pt x="0" y="830381"/>
                </a:cubicBezTo>
                <a:cubicBezTo>
                  <a:pt x="-46049" y="655195"/>
                  <a:pt x="83870" y="333095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505"/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MAE (Time Domain)</a:t>
            </a:r>
          </a:p>
          <a:p>
            <a:endParaRPr lang="en-US" sz="1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Ensures the overall waveform shape is close to GT.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Without it, the signal could have correct frequency but wrong amplitude or offset.</a:t>
            </a: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FFT Loss (Frequency Domain)</a:t>
            </a:r>
          </a:p>
          <a:p>
            <a:endParaRPr lang="en-US" sz="1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Ensures the periodicity (rhythm) and frequency components (heart-rate bands) match GT.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Without it, the signal might look smooth but miss the actual rhythm.</a:t>
            </a:r>
          </a:p>
          <a:p>
            <a:endParaRPr lang="en-US" sz="1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D4A379-A65D-0939-E406-A570CF0D16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45" y="3029479"/>
            <a:ext cx="2717815" cy="2421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43890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72B8798E-2179-9998-EFA1-B3194A956025}"/>
              </a:ext>
            </a:extLst>
          </p:cNvPr>
          <p:cNvCxnSpPr>
            <a:cxnSpLocks/>
            <a:stCxn id="489" idx="3"/>
            <a:endCxn id="25" idx="0"/>
          </p:cNvCxnSpPr>
          <p:nvPr/>
        </p:nvCxnSpPr>
        <p:spPr>
          <a:xfrm>
            <a:off x="5286111" y="2041610"/>
            <a:ext cx="1187692" cy="490020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9" name="Connector: Elbow 508">
            <a:extLst>
              <a:ext uri="{FF2B5EF4-FFF2-40B4-BE49-F238E27FC236}">
                <a16:creationId xmlns:a16="http://schemas.microsoft.com/office/drawing/2014/main" id="{2BF7E417-C1EA-9426-6DF6-88C2EAAA69FA}"/>
              </a:ext>
            </a:extLst>
          </p:cNvPr>
          <p:cNvCxnSpPr>
            <a:cxnSpLocks/>
            <a:stCxn id="507" idx="4"/>
            <a:endCxn id="8" idx="3"/>
          </p:cNvCxnSpPr>
          <p:nvPr/>
        </p:nvCxnSpPr>
        <p:spPr>
          <a:xfrm flipH="1">
            <a:off x="9006260" y="2944692"/>
            <a:ext cx="1050526" cy="4197592"/>
          </a:xfrm>
          <a:prstGeom prst="bentConnector3">
            <a:avLst>
              <a:gd name="adj1" fmla="val -128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0" name="Rectangle 499">
            <a:extLst>
              <a:ext uri="{FF2B5EF4-FFF2-40B4-BE49-F238E27FC236}">
                <a16:creationId xmlns:a16="http://schemas.microsoft.com/office/drawing/2014/main" id="{66EF72CA-014E-CD66-A004-9BC227F6709B}"/>
              </a:ext>
            </a:extLst>
          </p:cNvPr>
          <p:cNvSpPr/>
          <p:nvPr/>
        </p:nvSpPr>
        <p:spPr>
          <a:xfrm>
            <a:off x="6022745" y="1116335"/>
            <a:ext cx="3716444" cy="54726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A695F6F1-EEC0-D677-EA1A-EC4DA7DCC30E}"/>
              </a:ext>
            </a:extLst>
          </p:cNvPr>
          <p:cNvSpPr/>
          <p:nvPr/>
        </p:nvSpPr>
        <p:spPr>
          <a:xfrm>
            <a:off x="4090845" y="1166684"/>
            <a:ext cx="1195266" cy="174985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r>
              <a:rPr lang="en-US" sz="1000" dirty="0"/>
              <a:t>Input X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r>
              <a:rPr lang="en-US" sz="1000" dirty="0"/>
              <a:t>Output y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B8C67DF3-A7D3-DD71-342E-4257AFB7D03F}"/>
              </a:ext>
            </a:extLst>
          </p:cNvPr>
          <p:cNvSpPr/>
          <p:nvPr/>
        </p:nvSpPr>
        <p:spPr>
          <a:xfrm>
            <a:off x="158622" y="3806936"/>
            <a:ext cx="5219534" cy="3493013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A4560FD-0B19-B3D6-EE72-2B3C4B64207C}"/>
              </a:ext>
            </a:extLst>
          </p:cNvPr>
          <p:cNvSpPr/>
          <p:nvPr/>
        </p:nvSpPr>
        <p:spPr>
          <a:xfrm>
            <a:off x="58980" y="1142723"/>
            <a:ext cx="3346205" cy="243047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 err="1">
                <a:latin typeface="Caladea"/>
                <a:ea typeface="HY견고딕" pitchFamily="18" charset="-127"/>
              </a:rPr>
              <a:t>pyVHR</a:t>
            </a:r>
            <a:r>
              <a:rPr lang="en-US" altLang="ko-KR" sz="3000" dirty="0">
                <a:latin typeface="Caladea"/>
                <a:ea typeface="HY견고딕" pitchFamily="18" charset="-127"/>
              </a:rPr>
              <a:t>       Peak Detection  </a:t>
            </a:r>
            <a:r>
              <a:rPr lang="en-US" altLang="ko-KR" sz="3000" dirty="0" err="1">
                <a:latin typeface="Caladea"/>
                <a:ea typeface="HY견고딕" pitchFamily="18" charset="-127"/>
              </a:rPr>
              <a:t>Unet</a:t>
            </a:r>
            <a:r>
              <a:rPr lang="en-US" altLang="ko-KR" sz="1400" dirty="0">
                <a:latin typeface="Caladea"/>
                <a:ea typeface="HY견고딕" pitchFamily="18" charset="-127"/>
              </a:rPr>
              <a:t>[</a:t>
            </a:r>
            <a:r>
              <a:rPr lang="en-US" altLang="ko-KR" sz="1400" dirty="0" err="1">
                <a:latin typeface="Caladea"/>
                <a:ea typeface="HY견고딕" pitchFamily="18" charset="-127"/>
              </a:rPr>
              <a:t>fft</a:t>
            </a:r>
            <a:r>
              <a:rPr lang="en-US" altLang="ko-KR" sz="1400" dirty="0">
                <a:latin typeface="Caladea"/>
                <a:ea typeface="HY견고딕" pitchFamily="18" charset="-127"/>
              </a:rPr>
              <a:t> loss] </a:t>
            </a:r>
            <a:r>
              <a:rPr lang="en-US" altLang="ko-KR" sz="3000" dirty="0">
                <a:latin typeface="Caladea"/>
                <a:ea typeface="HY견고딕" pitchFamily="18" charset="-127"/>
              </a:rPr>
              <a:t>Experiment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D47717-7A8B-AC50-7F70-F15679F8B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41" y="1215529"/>
            <a:ext cx="846724" cy="10419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4F2359-CD3D-100E-0BAA-D0DACB0CE82D}"/>
              </a:ext>
            </a:extLst>
          </p:cNvPr>
          <p:cNvSpPr/>
          <p:nvPr/>
        </p:nvSpPr>
        <p:spPr>
          <a:xfrm>
            <a:off x="1951739" y="1452045"/>
            <a:ext cx="1054778" cy="5689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Mean</a:t>
            </a:r>
            <a:r>
              <a:rPr lang="en-US" sz="1200" b="1" dirty="0">
                <a:solidFill>
                  <a:srgbClr val="FF0000"/>
                </a:solidFill>
              </a:rPr>
              <a:t> R</a:t>
            </a:r>
            <a:r>
              <a:rPr lang="en-US" sz="1200" b="1" dirty="0">
                <a:solidFill>
                  <a:srgbClr val="00B050"/>
                </a:solidFill>
              </a:rPr>
              <a:t>G</a:t>
            </a:r>
            <a:r>
              <a:rPr lang="en-US" sz="1200" b="1" dirty="0">
                <a:solidFill>
                  <a:srgbClr val="0070C0"/>
                </a:solidFill>
              </a:rPr>
              <a:t>B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Extraction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AE0DAD-91C8-7BDA-88C2-29F51C33CB90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1301865" y="1736515"/>
            <a:ext cx="649874" cy="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619D7BF-CFD1-A070-3732-28A516D1D979}"/>
              </a:ext>
            </a:extLst>
          </p:cNvPr>
          <p:cNvSpPr/>
          <p:nvPr/>
        </p:nvSpPr>
        <p:spPr>
          <a:xfrm>
            <a:off x="195348" y="2589358"/>
            <a:ext cx="1366309" cy="8643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Ground Truth </a:t>
            </a:r>
          </a:p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Line 0: </a:t>
            </a:r>
          </a:p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[values of </a:t>
            </a:r>
          </a:p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</a:p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BVP signal]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D194FB-0535-F7EE-A4CE-A2D9A47F44C2}"/>
              </a:ext>
            </a:extLst>
          </p:cNvPr>
          <p:cNvSpPr/>
          <p:nvPr/>
        </p:nvSpPr>
        <p:spPr>
          <a:xfrm>
            <a:off x="1973631" y="2830917"/>
            <a:ext cx="1010994" cy="381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BVP Signal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26C85C-831B-3EA3-84E4-8C38F4B3683D}"/>
              </a:ext>
            </a:extLst>
          </p:cNvPr>
          <p:cNvSpPr/>
          <p:nvPr/>
        </p:nvSpPr>
        <p:spPr>
          <a:xfrm>
            <a:off x="3118900" y="3924591"/>
            <a:ext cx="1872209" cy="11316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Peak Detection</a:t>
            </a: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D1C66E-2623-FCC6-51CB-554A891E0BE5}"/>
              </a:ext>
            </a:extLst>
          </p:cNvPr>
          <p:cNvSpPr/>
          <p:nvPr/>
        </p:nvSpPr>
        <p:spPr>
          <a:xfrm>
            <a:off x="3254622" y="4420756"/>
            <a:ext cx="1584176" cy="4147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scipy_find_peaks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Adaptive</a:t>
            </a:r>
          </a:p>
        </p:txBody>
      </p:sp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8062914" y="707046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023169C-F427-82E8-B256-76EC9030FFE5}"/>
              </a:ext>
            </a:extLst>
          </p:cNvPr>
          <p:cNvSpPr/>
          <p:nvPr/>
        </p:nvSpPr>
        <p:spPr>
          <a:xfrm>
            <a:off x="3558278" y="6350382"/>
            <a:ext cx="1080120" cy="7200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MAE</a:t>
            </a:r>
          </a:p>
          <a:p>
            <a:pPr algn="ctr"/>
            <a:r>
              <a:rPr lang="en-US" sz="1400" dirty="0"/>
              <a:t>BPM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58DD664F-37E4-0099-A7D9-4DA9FE91517D}"/>
              </a:ext>
            </a:extLst>
          </p:cNvPr>
          <p:cNvCxnSpPr>
            <a:cxnSpLocks/>
            <a:stCxn id="126" idx="2"/>
            <a:endCxn id="69" idx="2"/>
          </p:cNvCxnSpPr>
          <p:nvPr/>
        </p:nvCxnSpPr>
        <p:spPr>
          <a:xfrm rot="5400000" flipH="1" flipV="1">
            <a:off x="2449027" y="5648197"/>
            <a:ext cx="47026" cy="2171476"/>
          </a:xfrm>
          <a:prstGeom prst="bentConnector4">
            <a:avLst>
              <a:gd name="adj1" fmla="val -486114"/>
              <a:gd name="adj2" fmla="val 7216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0B0F189-6C36-9595-BF59-347FDD0210E0}"/>
              </a:ext>
            </a:extLst>
          </p:cNvPr>
          <p:cNvSpPr/>
          <p:nvPr/>
        </p:nvSpPr>
        <p:spPr>
          <a:xfrm>
            <a:off x="363316" y="4277228"/>
            <a:ext cx="2021987" cy="4147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Peak-to-Peak Interval </a:t>
            </a:r>
          </a:p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BPM Calculation</a:t>
            </a:r>
          </a:p>
        </p:txBody>
      </p:sp>
      <p:sp>
        <p:nvSpPr>
          <p:cNvPr id="117" name="Cross 116">
            <a:extLst>
              <a:ext uri="{FF2B5EF4-FFF2-40B4-BE49-F238E27FC236}">
                <a16:creationId xmlns:a16="http://schemas.microsoft.com/office/drawing/2014/main" id="{D3F75F0B-B072-AF00-08BE-B374CADA9F87}"/>
              </a:ext>
            </a:extLst>
          </p:cNvPr>
          <p:cNvSpPr/>
          <p:nvPr/>
        </p:nvSpPr>
        <p:spPr>
          <a:xfrm rot="5400000">
            <a:off x="1529379" y="392875"/>
            <a:ext cx="380710" cy="376996"/>
          </a:xfrm>
          <a:prstGeom prst="plus">
            <a:avLst>
              <a:gd name="adj" fmla="val 42345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Punched Tape 55">
            <a:extLst>
              <a:ext uri="{FF2B5EF4-FFF2-40B4-BE49-F238E27FC236}">
                <a16:creationId xmlns:a16="http://schemas.microsoft.com/office/drawing/2014/main" id="{AE233FF8-100E-249F-37C3-D0276BDA873A}"/>
              </a:ext>
            </a:extLst>
          </p:cNvPr>
          <p:cNvSpPr/>
          <p:nvPr/>
        </p:nvSpPr>
        <p:spPr>
          <a:xfrm>
            <a:off x="1797795" y="2147006"/>
            <a:ext cx="1366310" cy="493298"/>
          </a:xfrm>
          <a:prstGeom prst="flowChartPunchedTap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pyVHR</a:t>
            </a:r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FrameWork</a:t>
            </a:r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BAD02F-6CA8-E667-39EC-0C8A3C1E032B}"/>
              </a:ext>
            </a:extLst>
          </p:cNvPr>
          <p:cNvSpPr/>
          <p:nvPr/>
        </p:nvSpPr>
        <p:spPr>
          <a:xfrm>
            <a:off x="742213" y="5199794"/>
            <a:ext cx="1289175" cy="559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1" name="Picture 7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E77709F-983A-F367-7AB7-A1474DD0C4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4" y="5317059"/>
            <a:ext cx="1090272" cy="339163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ED3302DE-698F-B9A3-0327-B2AF1F155DB6}"/>
              </a:ext>
            </a:extLst>
          </p:cNvPr>
          <p:cNvSpPr/>
          <p:nvPr/>
        </p:nvSpPr>
        <p:spPr>
          <a:xfrm>
            <a:off x="424020" y="6265224"/>
            <a:ext cx="1925564" cy="4922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Find The Median For Each Block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10D29EE-EDFF-3ECC-EF77-E94807FF036B}"/>
              </a:ext>
            </a:extLst>
          </p:cNvPr>
          <p:cNvCxnSpPr>
            <a:cxnSpLocks/>
            <a:stCxn id="57" idx="2"/>
            <a:endCxn id="126" idx="0"/>
          </p:cNvCxnSpPr>
          <p:nvPr/>
        </p:nvCxnSpPr>
        <p:spPr>
          <a:xfrm>
            <a:off x="1386801" y="5758915"/>
            <a:ext cx="1" cy="50630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470C4DF1-D373-8235-09C1-EF6E7AA2CF8E}"/>
              </a:ext>
            </a:extLst>
          </p:cNvPr>
          <p:cNvCxnSpPr>
            <a:cxnSpLocks/>
            <a:stCxn id="45" idx="1"/>
            <a:endCxn id="77" idx="3"/>
          </p:cNvCxnSpPr>
          <p:nvPr/>
        </p:nvCxnSpPr>
        <p:spPr>
          <a:xfrm flipH="1" flipV="1">
            <a:off x="2385303" y="4484611"/>
            <a:ext cx="733597" cy="5795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668983E-A098-BBD4-2DFA-13F5647709C4}"/>
              </a:ext>
            </a:extLst>
          </p:cNvPr>
          <p:cNvCxnSpPr>
            <a:cxnSpLocks/>
            <a:stCxn id="77" idx="2"/>
            <a:endCxn id="57" idx="0"/>
          </p:cNvCxnSpPr>
          <p:nvPr/>
        </p:nvCxnSpPr>
        <p:spPr>
          <a:xfrm>
            <a:off x="1374310" y="4691994"/>
            <a:ext cx="12491" cy="50780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B91460-7E9D-A7A0-A44E-5AD3CAA65619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 flipV="1">
            <a:off x="1561657" y="3021531"/>
            <a:ext cx="411974" cy="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3" name="Freeform: Shape 482">
            <a:extLst>
              <a:ext uri="{FF2B5EF4-FFF2-40B4-BE49-F238E27FC236}">
                <a16:creationId xmlns:a16="http://schemas.microsoft.com/office/drawing/2014/main" id="{9FF6E437-F4C9-3A29-F7A3-88F2728C56E0}"/>
              </a:ext>
            </a:extLst>
          </p:cNvPr>
          <p:cNvSpPr/>
          <p:nvPr/>
        </p:nvSpPr>
        <p:spPr>
          <a:xfrm rot="816031">
            <a:off x="4157724" y="1320372"/>
            <a:ext cx="998559" cy="268182"/>
          </a:xfrm>
          <a:custGeom>
            <a:avLst/>
            <a:gdLst>
              <a:gd name="connsiteX0" fmla="*/ 0 w 1460500"/>
              <a:gd name="connsiteY0" fmla="*/ 654050 h 693876"/>
              <a:gd name="connsiteX1" fmla="*/ 63500 w 1460500"/>
              <a:gd name="connsiteY1" fmla="*/ 501650 h 693876"/>
              <a:gd name="connsiteX2" fmla="*/ 215900 w 1460500"/>
              <a:gd name="connsiteY2" fmla="*/ 660400 h 693876"/>
              <a:gd name="connsiteX3" fmla="*/ 260350 w 1460500"/>
              <a:gd name="connsiteY3" fmla="*/ 457200 h 693876"/>
              <a:gd name="connsiteX4" fmla="*/ 368300 w 1460500"/>
              <a:gd name="connsiteY4" fmla="*/ 476250 h 693876"/>
              <a:gd name="connsiteX5" fmla="*/ 488950 w 1460500"/>
              <a:gd name="connsiteY5" fmla="*/ 692150 h 693876"/>
              <a:gd name="connsiteX6" fmla="*/ 488950 w 1460500"/>
              <a:gd name="connsiteY6" fmla="*/ 342900 h 693876"/>
              <a:gd name="connsiteX7" fmla="*/ 654050 w 1460500"/>
              <a:gd name="connsiteY7" fmla="*/ 558800 h 693876"/>
              <a:gd name="connsiteX8" fmla="*/ 654050 w 1460500"/>
              <a:gd name="connsiteY8" fmla="*/ 317500 h 693876"/>
              <a:gd name="connsiteX9" fmla="*/ 755650 w 1460500"/>
              <a:gd name="connsiteY9" fmla="*/ 412750 h 693876"/>
              <a:gd name="connsiteX10" fmla="*/ 812800 w 1460500"/>
              <a:gd name="connsiteY10" fmla="*/ 279400 h 693876"/>
              <a:gd name="connsiteX11" fmla="*/ 857250 w 1460500"/>
              <a:gd name="connsiteY11" fmla="*/ 330200 h 693876"/>
              <a:gd name="connsiteX12" fmla="*/ 857250 w 1460500"/>
              <a:gd name="connsiteY12" fmla="*/ 69850 h 693876"/>
              <a:gd name="connsiteX13" fmla="*/ 1041400 w 1460500"/>
              <a:gd name="connsiteY13" fmla="*/ 349250 h 693876"/>
              <a:gd name="connsiteX14" fmla="*/ 1079500 w 1460500"/>
              <a:gd name="connsiteY14" fmla="*/ 69850 h 693876"/>
              <a:gd name="connsiteX15" fmla="*/ 1238250 w 1460500"/>
              <a:gd name="connsiteY15" fmla="*/ 228600 h 693876"/>
              <a:gd name="connsiteX16" fmla="*/ 1231900 w 1460500"/>
              <a:gd name="connsiteY16" fmla="*/ 44450 h 693876"/>
              <a:gd name="connsiteX17" fmla="*/ 1377950 w 1460500"/>
              <a:gd name="connsiteY17" fmla="*/ 133350 h 693876"/>
              <a:gd name="connsiteX18" fmla="*/ 1460500 w 1460500"/>
              <a:gd name="connsiteY18" fmla="*/ 0 h 69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60500" h="693876">
                <a:moveTo>
                  <a:pt x="0" y="654050"/>
                </a:moveTo>
                <a:cubicBezTo>
                  <a:pt x="13758" y="577321"/>
                  <a:pt x="27517" y="500592"/>
                  <a:pt x="63500" y="501650"/>
                </a:cubicBezTo>
                <a:cubicBezTo>
                  <a:pt x="99483" y="502708"/>
                  <a:pt x="183092" y="667808"/>
                  <a:pt x="215900" y="660400"/>
                </a:cubicBezTo>
                <a:cubicBezTo>
                  <a:pt x="248708" y="652992"/>
                  <a:pt x="234950" y="487892"/>
                  <a:pt x="260350" y="457200"/>
                </a:cubicBezTo>
                <a:cubicBezTo>
                  <a:pt x="285750" y="426508"/>
                  <a:pt x="330200" y="437092"/>
                  <a:pt x="368300" y="476250"/>
                </a:cubicBezTo>
                <a:cubicBezTo>
                  <a:pt x="406400" y="515408"/>
                  <a:pt x="468842" y="714375"/>
                  <a:pt x="488950" y="692150"/>
                </a:cubicBezTo>
                <a:cubicBezTo>
                  <a:pt x="509058" y="669925"/>
                  <a:pt x="461433" y="365125"/>
                  <a:pt x="488950" y="342900"/>
                </a:cubicBezTo>
                <a:cubicBezTo>
                  <a:pt x="516467" y="320675"/>
                  <a:pt x="626533" y="563033"/>
                  <a:pt x="654050" y="558800"/>
                </a:cubicBezTo>
                <a:cubicBezTo>
                  <a:pt x="681567" y="554567"/>
                  <a:pt x="637117" y="341842"/>
                  <a:pt x="654050" y="317500"/>
                </a:cubicBezTo>
                <a:cubicBezTo>
                  <a:pt x="670983" y="293158"/>
                  <a:pt x="729192" y="419100"/>
                  <a:pt x="755650" y="412750"/>
                </a:cubicBezTo>
                <a:cubicBezTo>
                  <a:pt x="782108" y="406400"/>
                  <a:pt x="795867" y="293158"/>
                  <a:pt x="812800" y="279400"/>
                </a:cubicBezTo>
                <a:cubicBezTo>
                  <a:pt x="829733" y="265642"/>
                  <a:pt x="849842" y="365125"/>
                  <a:pt x="857250" y="330200"/>
                </a:cubicBezTo>
                <a:cubicBezTo>
                  <a:pt x="864658" y="295275"/>
                  <a:pt x="826558" y="66675"/>
                  <a:pt x="857250" y="69850"/>
                </a:cubicBezTo>
                <a:cubicBezTo>
                  <a:pt x="887942" y="73025"/>
                  <a:pt x="1004358" y="349250"/>
                  <a:pt x="1041400" y="349250"/>
                </a:cubicBezTo>
                <a:cubicBezTo>
                  <a:pt x="1078442" y="349250"/>
                  <a:pt x="1046692" y="89958"/>
                  <a:pt x="1079500" y="69850"/>
                </a:cubicBezTo>
                <a:cubicBezTo>
                  <a:pt x="1112308" y="49742"/>
                  <a:pt x="1212850" y="232833"/>
                  <a:pt x="1238250" y="228600"/>
                </a:cubicBezTo>
                <a:cubicBezTo>
                  <a:pt x="1263650" y="224367"/>
                  <a:pt x="1208617" y="60325"/>
                  <a:pt x="1231900" y="44450"/>
                </a:cubicBezTo>
                <a:cubicBezTo>
                  <a:pt x="1255183" y="28575"/>
                  <a:pt x="1339850" y="140758"/>
                  <a:pt x="1377950" y="133350"/>
                </a:cubicBezTo>
                <a:cubicBezTo>
                  <a:pt x="1416050" y="125942"/>
                  <a:pt x="1446742" y="9525"/>
                  <a:pt x="1460500" y="0"/>
                </a:cubicBez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Freeform: Shape 486">
            <a:extLst>
              <a:ext uri="{FF2B5EF4-FFF2-40B4-BE49-F238E27FC236}">
                <a16:creationId xmlns:a16="http://schemas.microsoft.com/office/drawing/2014/main" id="{0759F5E3-72DF-0E1B-17CF-D4ABE1F84C66}"/>
              </a:ext>
            </a:extLst>
          </p:cNvPr>
          <p:cNvSpPr/>
          <p:nvPr/>
        </p:nvSpPr>
        <p:spPr>
          <a:xfrm rot="816031">
            <a:off x="4176971" y="1588446"/>
            <a:ext cx="998559" cy="268182"/>
          </a:xfrm>
          <a:custGeom>
            <a:avLst/>
            <a:gdLst>
              <a:gd name="connsiteX0" fmla="*/ 0 w 1460500"/>
              <a:gd name="connsiteY0" fmla="*/ 654050 h 693876"/>
              <a:gd name="connsiteX1" fmla="*/ 63500 w 1460500"/>
              <a:gd name="connsiteY1" fmla="*/ 501650 h 693876"/>
              <a:gd name="connsiteX2" fmla="*/ 215900 w 1460500"/>
              <a:gd name="connsiteY2" fmla="*/ 660400 h 693876"/>
              <a:gd name="connsiteX3" fmla="*/ 260350 w 1460500"/>
              <a:gd name="connsiteY3" fmla="*/ 457200 h 693876"/>
              <a:gd name="connsiteX4" fmla="*/ 368300 w 1460500"/>
              <a:gd name="connsiteY4" fmla="*/ 476250 h 693876"/>
              <a:gd name="connsiteX5" fmla="*/ 488950 w 1460500"/>
              <a:gd name="connsiteY5" fmla="*/ 692150 h 693876"/>
              <a:gd name="connsiteX6" fmla="*/ 488950 w 1460500"/>
              <a:gd name="connsiteY6" fmla="*/ 342900 h 693876"/>
              <a:gd name="connsiteX7" fmla="*/ 654050 w 1460500"/>
              <a:gd name="connsiteY7" fmla="*/ 558800 h 693876"/>
              <a:gd name="connsiteX8" fmla="*/ 654050 w 1460500"/>
              <a:gd name="connsiteY8" fmla="*/ 317500 h 693876"/>
              <a:gd name="connsiteX9" fmla="*/ 755650 w 1460500"/>
              <a:gd name="connsiteY9" fmla="*/ 412750 h 693876"/>
              <a:gd name="connsiteX10" fmla="*/ 812800 w 1460500"/>
              <a:gd name="connsiteY10" fmla="*/ 279400 h 693876"/>
              <a:gd name="connsiteX11" fmla="*/ 857250 w 1460500"/>
              <a:gd name="connsiteY11" fmla="*/ 330200 h 693876"/>
              <a:gd name="connsiteX12" fmla="*/ 857250 w 1460500"/>
              <a:gd name="connsiteY12" fmla="*/ 69850 h 693876"/>
              <a:gd name="connsiteX13" fmla="*/ 1041400 w 1460500"/>
              <a:gd name="connsiteY13" fmla="*/ 349250 h 693876"/>
              <a:gd name="connsiteX14" fmla="*/ 1079500 w 1460500"/>
              <a:gd name="connsiteY14" fmla="*/ 69850 h 693876"/>
              <a:gd name="connsiteX15" fmla="*/ 1238250 w 1460500"/>
              <a:gd name="connsiteY15" fmla="*/ 228600 h 693876"/>
              <a:gd name="connsiteX16" fmla="*/ 1231900 w 1460500"/>
              <a:gd name="connsiteY16" fmla="*/ 44450 h 693876"/>
              <a:gd name="connsiteX17" fmla="*/ 1377950 w 1460500"/>
              <a:gd name="connsiteY17" fmla="*/ 133350 h 693876"/>
              <a:gd name="connsiteX18" fmla="*/ 1460500 w 1460500"/>
              <a:gd name="connsiteY18" fmla="*/ 0 h 69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60500" h="693876">
                <a:moveTo>
                  <a:pt x="0" y="654050"/>
                </a:moveTo>
                <a:cubicBezTo>
                  <a:pt x="13758" y="577321"/>
                  <a:pt x="27517" y="500592"/>
                  <a:pt x="63500" y="501650"/>
                </a:cubicBezTo>
                <a:cubicBezTo>
                  <a:pt x="99483" y="502708"/>
                  <a:pt x="183092" y="667808"/>
                  <a:pt x="215900" y="660400"/>
                </a:cubicBezTo>
                <a:cubicBezTo>
                  <a:pt x="248708" y="652992"/>
                  <a:pt x="234950" y="487892"/>
                  <a:pt x="260350" y="457200"/>
                </a:cubicBezTo>
                <a:cubicBezTo>
                  <a:pt x="285750" y="426508"/>
                  <a:pt x="330200" y="437092"/>
                  <a:pt x="368300" y="476250"/>
                </a:cubicBezTo>
                <a:cubicBezTo>
                  <a:pt x="406400" y="515408"/>
                  <a:pt x="468842" y="714375"/>
                  <a:pt x="488950" y="692150"/>
                </a:cubicBezTo>
                <a:cubicBezTo>
                  <a:pt x="509058" y="669925"/>
                  <a:pt x="461433" y="365125"/>
                  <a:pt x="488950" y="342900"/>
                </a:cubicBezTo>
                <a:cubicBezTo>
                  <a:pt x="516467" y="320675"/>
                  <a:pt x="626533" y="563033"/>
                  <a:pt x="654050" y="558800"/>
                </a:cubicBezTo>
                <a:cubicBezTo>
                  <a:pt x="681567" y="554567"/>
                  <a:pt x="637117" y="341842"/>
                  <a:pt x="654050" y="317500"/>
                </a:cubicBezTo>
                <a:cubicBezTo>
                  <a:pt x="670983" y="293158"/>
                  <a:pt x="729192" y="419100"/>
                  <a:pt x="755650" y="412750"/>
                </a:cubicBezTo>
                <a:cubicBezTo>
                  <a:pt x="782108" y="406400"/>
                  <a:pt x="795867" y="293158"/>
                  <a:pt x="812800" y="279400"/>
                </a:cubicBezTo>
                <a:cubicBezTo>
                  <a:pt x="829733" y="265642"/>
                  <a:pt x="849842" y="365125"/>
                  <a:pt x="857250" y="330200"/>
                </a:cubicBezTo>
                <a:cubicBezTo>
                  <a:pt x="864658" y="295275"/>
                  <a:pt x="826558" y="66675"/>
                  <a:pt x="857250" y="69850"/>
                </a:cubicBezTo>
                <a:cubicBezTo>
                  <a:pt x="887942" y="73025"/>
                  <a:pt x="1004358" y="349250"/>
                  <a:pt x="1041400" y="349250"/>
                </a:cubicBezTo>
                <a:cubicBezTo>
                  <a:pt x="1078442" y="349250"/>
                  <a:pt x="1046692" y="89958"/>
                  <a:pt x="1079500" y="69850"/>
                </a:cubicBezTo>
                <a:cubicBezTo>
                  <a:pt x="1112308" y="49742"/>
                  <a:pt x="1212850" y="232833"/>
                  <a:pt x="1238250" y="228600"/>
                </a:cubicBezTo>
                <a:cubicBezTo>
                  <a:pt x="1263650" y="224367"/>
                  <a:pt x="1208617" y="60325"/>
                  <a:pt x="1231900" y="44450"/>
                </a:cubicBezTo>
                <a:cubicBezTo>
                  <a:pt x="1255183" y="28575"/>
                  <a:pt x="1339850" y="140758"/>
                  <a:pt x="1377950" y="133350"/>
                </a:cubicBezTo>
                <a:cubicBezTo>
                  <a:pt x="1416050" y="125942"/>
                  <a:pt x="1446742" y="9525"/>
                  <a:pt x="1460500" y="0"/>
                </a:cubicBezTo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Freeform: Shape 487">
            <a:extLst>
              <a:ext uri="{FF2B5EF4-FFF2-40B4-BE49-F238E27FC236}">
                <a16:creationId xmlns:a16="http://schemas.microsoft.com/office/drawing/2014/main" id="{8DEF3C5E-26C9-18CC-056F-CA91EF7B9FEF}"/>
              </a:ext>
            </a:extLst>
          </p:cNvPr>
          <p:cNvSpPr/>
          <p:nvPr/>
        </p:nvSpPr>
        <p:spPr>
          <a:xfrm rot="816031">
            <a:off x="4178933" y="1849598"/>
            <a:ext cx="998559" cy="268182"/>
          </a:xfrm>
          <a:custGeom>
            <a:avLst/>
            <a:gdLst>
              <a:gd name="connsiteX0" fmla="*/ 0 w 1460500"/>
              <a:gd name="connsiteY0" fmla="*/ 654050 h 693876"/>
              <a:gd name="connsiteX1" fmla="*/ 63500 w 1460500"/>
              <a:gd name="connsiteY1" fmla="*/ 501650 h 693876"/>
              <a:gd name="connsiteX2" fmla="*/ 215900 w 1460500"/>
              <a:gd name="connsiteY2" fmla="*/ 660400 h 693876"/>
              <a:gd name="connsiteX3" fmla="*/ 260350 w 1460500"/>
              <a:gd name="connsiteY3" fmla="*/ 457200 h 693876"/>
              <a:gd name="connsiteX4" fmla="*/ 368300 w 1460500"/>
              <a:gd name="connsiteY4" fmla="*/ 476250 h 693876"/>
              <a:gd name="connsiteX5" fmla="*/ 488950 w 1460500"/>
              <a:gd name="connsiteY5" fmla="*/ 692150 h 693876"/>
              <a:gd name="connsiteX6" fmla="*/ 488950 w 1460500"/>
              <a:gd name="connsiteY6" fmla="*/ 342900 h 693876"/>
              <a:gd name="connsiteX7" fmla="*/ 654050 w 1460500"/>
              <a:gd name="connsiteY7" fmla="*/ 558800 h 693876"/>
              <a:gd name="connsiteX8" fmla="*/ 654050 w 1460500"/>
              <a:gd name="connsiteY8" fmla="*/ 317500 h 693876"/>
              <a:gd name="connsiteX9" fmla="*/ 755650 w 1460500"/>
              <a:gd name="connsiteY9" fmla="*/ 412750 h 693876"/>
              <a:gd name="connsiteX10" fmla="*/ 812800 w 1460500"/>
              <a:gd name="connsiteY10" fmla="*/ 279400 h 693876"/>
              <a:gd name="connsiteX11" fmla="*/ 857250 w 1460500"/>
              <a:gd name="connsiteY11" fmla="*/ 330200 h 693876"/>
              <a:gd name="connsiteX12" fmla="*/ 857250 w 1460500"/>
              <a:gd name="connsiteY12" fmla="*/ 69850 h 693876"/>
              <a:gd name="connsiteX13" fmla="*/ 1041400 w 1460500"/>
              <a:gd name="connsiteY13" fmla="*/ 349250 h 693876"/>
              <a:gd name="connsiteX14" fmla="*/ 1079500 w 1460500"/>
              <a:gd name="connsiteY14" fmla="*/ 69850 h 693876"/>
              <a:gd name="connsiteX15" fmla="*/ 1238250 w 1460500"/>
              <a:gd name="connsiteY15" fmla="*/ 228600 h 693876"/>
              <a:gd name="connsiteX16" fmla="*/ 1231900 w 1460500"/>
              <a:gd name="connsiteY16" fmla="*/ 44450 h 693876"/>
              <a:gd name="connsiteX17" fmla="*/ 1377950 w 1460500"/>
              <a:gd name="connsiteY17" fmla="*/ 133350 h 693876"/>
              <a:gd name="connsiteX18" fmla="*/ 1460500 w 1460500"/>
              <a:gd name="connsiteY18" fmla="*/ 0 h 69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60500" h="693876">
                <a:moveTo>
                  <a:pt x="0" y="654050"/>
                </a:moveTo>
                <a:cubicBezTo>
                  <a:pt x="13758" y="577321"/>
                  <a:pt x="27517" y="500592"/>
                  <a:pt x="63500" y="501650"/>
                </a:cubicBezTo>
                <a:cubicBezTo>
                  <a:pt x="99483" y="502708"/>
                  <a:pt x="183092" y="667808"/>
                  <a:pt x="215900" y="660400"/>
                </a:cubicBezTo>
                <a:cubicBezTo>
                  <a:pt x="248708" y="652992"/>
                  <a:pt x="234950" y="487892"/>
                  <a:pt x="260350" y="457200"/>
                </a:cubicBezTo>
                <a:cubicBezTo>
                  <a:pt x="285750" y="426508"/>
                  <a:pt x="330200" y="437092"/>
                  <a:pt x="368300" y="476250"/>
                </a:cubicBezTo>
                <a:cubicBezTo>
                  <a:pt x="406400" y="515408"/>
                  <a:pt x="468842" y="714375"/>
                  <a:pt x="488950" y="692150"/>
                </a:cubicBezTo>
                <a:cubicBezTo>
                  <a:pt x="509058" y="669925"/>
                  <a:pt x="461433" y="365125"/>
                  <a:pt x="488950" y="342900"/>
                </a:cubicBezTo>
                <a:cubicBezTo>
                  <a:pt x="516467" y="320675"/>
                  <a:pt x="626533" y="563033"/>
                  <a:pt x="654050" y="558800"/>
                </a:cubicBezTo>
                <a:cubicBezTo>
                  <a:pt x="681567" y="554567"/>
                  <a:pt x="637117" y="341842"/>
                  <a:pt x="654050" y="317500"/>
                </a:cubicBezTo>
                <a:cubicBezTo>
                  <a:pt x="670983" y="293158"/>
                  <a:pt x="729192" y="419100"/>
                  <a:pt x="755650" y="412750"/>
                </a:cubicBezTo>
                <a:cubicBezTo>
                  <a:pt x="782108" y="406400"/>
                  <a:pt x="795867" y="293158"/>
                  <a:pt x="812800" y="279400"/>
                </a:cubicBezTo>
                <a:cubicBezTo>
                  <a:pt x="829733" y="265642"/>
                  <a:pt x="849842" y="365125"/>
                  <a:pt x="857250" y="330200"/>
                </a:cubicBezTo>
                <a:cubicBezTo>
                  <a:pt x="864658" y="295275"/>
                  <a:pt x="826558" y="66675"/>
                  <a:pt x="857250" y="69850"/>
                </a:cubicBezTo>
                <a:cubicBezTo>
                  <a:pt x="887942" y="73025"/>
                  <a:pt x="1004358" y="349250"/>
                  <a:pt x="1041400" y="349250"/>
                </a:cubicBezTo>
                <a:cubicBezTo>
                  <a:pt x="1078442" y="349250"/>
                  <a:pt x="1046692" y="89958"/>
                  <a:pt x="1079500" y="69850"/>
                </a:cubicBezTo>
                <a:cubicBezTo>
                  <a:pt x="1112308" y="49742"/>
                  <a:pt x="1212850" y="232833"/>
                  <a:pt x="1238250" y="228600"/>
                </a:cubicBezTo>
                <a:cubicBezTo>
                  <a:pt x="1263650" y="224367"/>
                  <a:pt x="1208617" y="60325"/>
                  <a:pt x="1231900" y="44450"/>
                </a:cubicBezTo>
                <a:cubicBezTo>
                  <a:pt x="1255183" y="28575"/>
                  <a:pt x="1339850" y="140758"/>
                  <a:pt x="1377950" y="133350"/>
                </a:cubicBezTo>
                <a:cubicBezTo>
                  <a:pt x="1416050" y="125942"/>
                  <a:pt x="1446742" y="9525"/>
                  <a:pt x="1460500" y="0"/>
                </a:cubicBezTo>
              </a:path>
            </a:pathLst>
          </a:cu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Arrow Connector 500">
            <a:extLst>
              <a:ext uri="{FF2B5EF4-FFF2-40B4-BE49-F238E27FC236}">
                <a16:creationId xmlns:a16="http://schemas.microsoft.com/office/drawing/2014/main" id="{8864844F-BF4D-02F0-DEC8-B6E81252723E}"/>
              </a:ext>
            </a:extLst>
          </p:cNvPr>
          <p:cNvCxnSpPr>
            <a:cxnSpLocks/>
            <a:stCxn id="10" idx="3"/>
            <a:endCxn id="489" idx="1"/>
          </p:cNvCxnSpPr>
          <p:nvPr/>
        </p:nvCxnSpPr>
        <p:spPr>
          <a:xfrm>
            <a:off x="3006517" y="1736515"/>
            <a:ext cx="1084328" cy="305095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7" name="Freeform: Shape 506">
            <a:extLst>
              <a:ext uri="{FF2B5EF4-FFF2-40B4-BE49-F238E27FC236}">
                <a16:creationId xmlns:a16="http://schemas.microsoft.com/office/drawing/2014/main" id="{DDB46CF5-AC76-6236-3C95-FAFB3BBB13E9}"/>
              </a:ext>
            </a:extLst>
          </p:cNvPr>
          <p:cNvSpPr/>
          <p:nvPr/>
        </p:nvSpPr>
        <p:spPr>
          <a:xfrm>
            <a:off x="9642896" y="2654500"/>
            <a:ext cx="976040" cy="292167"/>
          </a:xfrm>
          <a:custGeom>
            <a:avLst/>
            <a:gdLst>
              <a:gd name="connsiteX0" fmla="*/ 0 w 2006600"/>
              <a:gd name="connsiteY0" fmla="*/ 528049 h 640328"/>
              <a:gd name="connsiteX1" fmla="*/ 241300 w 2006600"/>
              <a:gd name="connsiteY1" fmla="*/ 248649 h 640328"/>
              <a:gd name="connsiteX2" fmla="*/ 514350 w 2006600"/>
              <a:gd name="connsiteY2" fmla="*/ 483599 h 640328"/>
              <a:gd name="connsiteX3" fmla="*/ 635000 w 2006600"/>
              <a:gd name="connsiteY3" fmla="*/ 999 h 640328"/>
              <a:gd name="connsiteX4" fmla="*/ 850900 w 2006600"/>
              <a:gd name="connsiteY4" fmla="*/ 635999 h 640328"/>
              <a:gd name="connsiteX5" fmla="*/ 927100 w 2006600"/>
              <a:gd name="connsiteY5" fmla="*/ 267699 h 640328"/>
              <a:gd name="connsiteX6" fmla="*/ 952500 w 2006600"/>
              <a:gd name="connsiteY6" fmla="*/ 20049 h 640328"/>
              <a:gd name="connsiteX7" fmla="*/ 1085850 w 2006600"/>
              <a:gd name="connsiteY7" fmla="*/ 324849 h 640328"/>
              <a:gd name="connsiteX8" fmla="*/ 1200150 w 2006600"/>
              <a:gd name="connsiteY8" fmla="*/ 591549 h 640328"/>
              <a:gd name="connsiteX9" fmla="*/ 1339850 w 2006600"/>
              <a:gd name="connsiteY9" fmla="*/ 559799 h 640328"/>
              <a:gd name="connsiteX10" fmla="*/ 1377950 w 2006600"/>
              <a:gd name="connsiteY10" fmla="*/ 204199 h 640328"/>
              <a:gd name="connsiteX11" fmla="*/ 1485900 w 2006600"/>
              <a:gd name="connsiteY11" fmla="*/ 70849 h 640328"/>
              <a:gd name="connsiteX12" fmla="*/ 1511300 w 2006600"/>
              <a:gd name="connsiteY12" fmla="*/ 242299 h 640328"/>
              <a:gd name="connsiteX13" fmla="*/ 1587500 w 2006600"/>
              <a:gd name="connsiteY13" fmla="*/ 413749 h 640328"/>
              <a:gd name="connsiteX14" fmla="*/ 1797050 w 2006600"/>
              <a:gd name="connsiteY14" fmla="*/ 299449 h 640328"/>
              <a:gd name="connsiteX15" fmla="*/ 1809750 w 2006600"/>
              <a:gd name="connsiteY15" fmla="*/ 77199 h 640328"/>
              <a:gd name="connsiteX16" fmla="*/ 2006600 w 2006600"/>
              <a:gd name="connsiteY16" fmla="*/ 401049 h 64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06600" h="640328">
                <a:moveTo>
                  <a:pt x="0" y="528049"/>
                </a:moveTo>
                <a:cubicBezTo>
                  <a:pt x="77787" y="392053"/>
                  <a:pt x="155575" y="256057"/>
                  <a:pt x="241300" y="248649"/>
                </a:cubicBezTo>
                <a:cubicBezTo>
                  <a:pt x="327025" y="241241"/>
                  <a:pt x="448733" y="524874"/>
                  <a:pt x="514350" y="483599"/>
                </a:cubicBezTo>
                <a:cubicBezTo>
                  <a:pt x="579967" y="442324"/>
                  <a:pt x="578908" y="-24401"/>
                  <a:pt x="635000" y="999"/>
                </a:cubicBezTo>
                <a:cubicBezTo>
                  <a:pt x="691092" y="26399"/>
                  <a:pt x="802217" y="591549"/>
                  <a:pt x="850900" y="635999"/>
                </a:cubicBezTo>
                <a:cubicBezTo>
                  <a:pt x="899583" y="680449"/>
                  <a:pt x="910167" y="370357"/>
                  <a:pt x="927100" y="267699"/>
                </a:cubicBezTo>
                <a:cubicBezTo>
                  <a:pt x="944033" y="165041"/>
                  <a:pt x="926042" y="10524"/>
                  <a:pt x="952500" y="20049"/>
                </a:cubicBezTo>
                <a:cubicBezTo>
                  <a:pt x="978958" y="29574"/>
                  <a:pt x="1044575" y="229599"/>
                  <a:pt x="1085850" y="324849"/>
                </a:cubicBezTo>
                <a:cubicBezTo>
                  <a:pt x="1127125" y="420099"/>
                  <a:pt x="1157817" y="552391"/>
                  <a:pt x="1200150" y="591549"/>
                </a:cubicBezTo>
                <a:cubicBezTo>
                  <a:pt x="1242483" y="630707"/>
                  <a:pt x="1310217" y="624357"/>
                  <a:pt x="1339850" y="559799"/>
                </a:cubicBezTo>
                <a:cubicBezTo>
                  <a:pt x="1369483" y="495241"/>
                  <a:pt x="1353608" y="285691"/>
                  <a:pt x="1377950" y="204199"/>
                </a:cubicBezTo>
                <a:cubicBezTo>
                  <a:pt x="1402292" y="122707"/>
                  <a:pt x="1463675" y="64499"/>
                  <a:pt x="1485900" y="70849"/>
                </a:cubicBezTo>
                <a:cubicBezTo>
                  <a:pt x="1508125" y="77199"/>
                  <a:pt x="1494367" y="185149"/>
                  <a:pt x="1511300" y="242299"/>
                </a:cubicBezTo>
                <a:cubicBezTo>
                  <a:pt x="1528233" y="299449"/>
                  <a:pt x="1539875" y="404224"/>
                  <a:pt x="1587500" y="413749"/>
                </a:cubicBezTo>
                <a:cubicBezTo>
                  <a:pt x="1635125" y="423274"/>
                  <a:pt x="1760008" y="355541"/>
                  <a:pt x="1797050" y="299449"/>
                </a:cubicBezTo>
                <a:cubicBezTo>
                  <a:pt x="1834092" y="243357"/>
                  <a:pt x="1774825" y="60266"/>
                  <a:pt x="1809750" y="77199"/>
                </a:cubicBezTo>
                <a:cubicBezTo>
                  <a:pt x="1844675" y="94132"/>
                  <a:pt x="2006600" y="401049"/>
                  <a:pt x="2006600" y="401049"/>
                </a:cubicBezTo>
              </a:path>
            </a:pathLst>
          </a:cu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Freeform: Shape 512">
            <a:extLst>
              <a:ext uri="{FF2B5EF4-FFF2-40B4-BE49-F238E27FC236}">
                <a16:creationId xmlns:a16="http://schemas.microsoft.com/office/drawing/2014/main" id="{480E6E7F-428F-0AD2-B915-EDD31F45749C}"/>
              </a:ext>
            </a:extLst>
          </p:cNvPr>
          <p:cNvSpPr/>
          <p:nvPr/>
        </p:nvSpPr>
        <p:spPr>
          <a:xfrm>
            <a:off x="4197774" y="2441165"/>
            <a:ext cx="976040" cy="292167"/>
          </a:xfrm>
          <a:custGeom>
            <a:avLst/>
            <a:gdLst>
              <a:gd name="connsiteX0" fmla="*/ 0 w 2006600"/>
              <a:gd name="connsiteY0" fmla="*/ 528049 h 640328"/>
              <a:gd name="connsiteX1" fmla="*/ 241300 w 2006600"/>
              <a:gd name="connsiteY1" fmla="*/ 248649 h 640328"/>
              <a:gd name="connsiteX2" fmla="*/ 514350 w 2006600"/>
              <a:gd name="connsiteY2" fmla="*/ 483599 h 640328"/>
              <a:gd name="connsiteX3" fmla="*/ 635000 w 2006600"/>
              <a:gd name="connsiteY3" fmla="*/ 999 h 640328"/>
              <a:gd name="connsiteX4" fmla="*/ 850900 w 2006600"/>
              <a:gd name="connsiteY4" fmla="*/ 635999 h 640328"/>
              <a:gd name="connsiteX5" fmla="*/ 927100 w 2006600"/>
              <a:gd name="connsiteY5" fmla="*/ 267699 h 640328"/>
              <a:gd name="connsiteX6" fmla="*/ 952500 w 2006600"/>
              <a:gd name="connsiteY6" fmla="*/ 20049 h 640328"/>
              <a:gd name="connsiteX7" fmla="*/ 1085850 w 2006600"/>
              <a:gd name="connsiteY7" fmla="*/ 324849 h 640328"/>
              <a:gd name="connsiteX8" fmla="*/ 1200150 w 2006600"/>
              <a:gd name="connsiteY8" fmla="*/ 591549 h 640328"/>
              <a:gd name="connsiteX9" fmla="*/ 1339850 w 2006600"/>
              <a:gd name="connsiteY9" fmla="*/ 559799 h 640328"/>
              <a:gd name="connsiteX10" fmla="*/ 1377950 w 2006600"/>
              <a:gd name="connsiteY10" fmla="*/ 204199 h 640328"/>
              <a:gd name="connsiteX11" fmla="*/ 1485900 w 2006600"/>
              <a:gd name="connsiteY11" fmla="*/ 70849 h 640328"/>
              <a:gd name="connsiteX12" fmla="*/ 1511300 w 2006600"/>
              <a:gd name="connsiteY12" fmla="*/ 242299 h 640328"/>
              <a:gd name="connsiteX13" fmla="*/ 1587500 w 2006600"/>
              <a:gd name="connsiteY13" fmla="*/ 413749 h 640328"/>
              <a:gd name="connsiteX14" fmla="*/ 1797050 w 2006600"/>
              <a:gd name="connsiteY14" fmla="*/ 299449 h 640328"/>
              <a:gd name="connsiteX15" fmla="*/ 1809750 w 2006600"/>
              <a:gd name="connsiteY15" fmla="*/ 77199 h 640328"/>
              <a:gd name="connsiteX16" fmla="*/ 2006600 w 2006600"/>
              <a:gd name="connsiteY16" fmla="*/ 401049 h 64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06600" h="640328">
                <a:moveTo>
                  <a:pt x="0" y="528049"/>
                </a:moveTo>
                <a:cubicBezTo>
                  <a:pt x="77787" y="392053"/>
                  <a:pt x="155575" y="256057"/>
                  <a:pt x="241300" y="248649"/>
                </a:cubicBezTo>
                <a:cubicBezTo>
                  <a:pt x="327025" y="241241"/>
                  <a:pt x="448733" y="524874"/>
                  <a:pt x="514350" y="483599"/>
                </a:cubicBezTo>
                <a:cubicBezTo>
                  <a:pt x="579967" y="442324"/>
                  <a:pt x="578908" y="-24401"/>
                  <a:pt x="635000" y="999"/>
                </a:cubicBezTo>
                <a:cubicBezTo>
                  <a:pt x="691092" y="26399"/>
                  <a:pt x="802217" y="591549"/>
                  <a:pt x="850900" y="635999"/>
                </a:cubicBezTo>
                <a:cubicBezTo>
                  <a:pt x="899583" y="680449"/>
                  <a:pt x="910167" y="370357"/>
                  <a:pt x="927100" y="267699"/>
                </a:cubicBezTo>
                <a:cubicBezTo>
                  <a:pt x="944033" y="165041"/>
                  <a:pt x="926042" y="10524"/>
                  <a:pt x="952500" y="20049"/>
                </a:cubicBezTo>
                <a:cubicBezTo>
                  <a:pt x="978958" y="29574"/>
                  <a:pt x="1044575" y="229599"/>
                  <a:pt x="1085850" y="324849"/>
                </a:cubicBezTo>
                <a:cubicBezTo>
                  <a:pt x="1127125" y="420099"/>
                  <a:pt x="1157817" y="552391"/>
                  <a:pt x="1200150" y="591549"/>
                </a:cubicBezTo>
                <a:cubicBezTo>
                  <a:pt x="1242483" y="630707"/>
                  <a:pt x="1310217" y="624357"/>
                  <a:pt x="1339850" y="559799"/>
                </a:cubicBezTo>
                <a:cubicBezTo>
                  <a:pt x="1369483" y="495241"/>
                  <a:pt x="1353608" y="285691"/>
                  <a:pt x="1377950" y="204199"/>
                </a:cubicBezTo>
                <a:cubicBezTo>
                  <a:pt x="1402292" y="122707"/>
                  <a:pt x="1463675" y="64499"/>
                  <a:pt x="1485900" y="70849"/>
                </a:cubicBezTo>
                <a:cubicBezTo>
                  <a:pt x="1508125" y="77199"/>
                  <a:pt x="1494367" y="185149"/>
                  <a:pt x="1511300" y="242299"/>
                </a:cubicBezTo>
                <a:cubicBezTo>
                  <a:pt x="1528233" y="299449"/>
                  <a:pt x="1539875" y="404224"/>
                  <a:pt x="1587500" y="413749"/>
                </a:cubicBezTo>
                <a:cubicBezTo>
                  <a:pt x="1635125" y="423274"/>
                  <a:pt x="1760008" y="355541"/>
                  <a:pt x="1797050" y="299449"/>
                </a:cubicBezTo>
                <a:cubicBezTo>
                  <a:pt x="1834092" y="243357"/>
                  <a:pt x="1774825" y="60266"/>
                  <a:pt x="1809750" y="77199"/>
                </a:cubicBezTo>
                <a:cubicBezTo>
                  <a:pt x="1844675" y="94132"/>
                  <a:pt x="2006600" y="401049"/>
                  <a:pt x="2006600" y="401049"/>
                </a:cubicBez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7" name="Straight Arrow Connector 516">
            <a:extLst>
              <a:ext uri="{FF2B5EF4-FFF2-40B4-BE49-F238E27FC236}">
                <a16:creationId xmlns:a16="http://schemas.microsoft.com/office/drawing/2014/main" id="{61AB25B7-0D06-1607-9292-2AD9FFB61C8C}"/>
              </a:ext>
            </a:extLst>
          </p:cNvPr>
          <p:cNvCxnSpPr>
            <a:cxnSpLocks/>
            <a:stCxn id="27" idx="3"/>
            <a:endCxn id="489" idx="1"/>
          </p:cNvCxnSpPr>
          <p:nvPr/>
        </p:nvCxnSpPr>
        <p:spPr>
          <a:xfrm flipV="1">
            <a:off x="2984625" y="2041610"/>
            <a:ext cx="1106220" cy="97992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6" name="Flowchart: Punched Tape 525">
            <a:extLst>
              <a:ext uri="{FF2B5EF4-FFF2-40B4-BE49-F238E27FC236}">
                <a16:creationId xmlns:a16="http://schemas.microsoft.com/office/drawing/2014/main" id="{96F7F6FD-20B4-0CF1-7194-29EDD150D329}"/>
              </a:ext>
            </a:extLst>
          </p:cNvPr>
          <p:cNvSpPr/>
          <p:nvPr/>
        </p:nvSpPr>
        <p:spPr>
          <a:xfrm>
            <a:off x="3558278" y="5349048"/>
            <a:ext cx="1225396" cy="443831"/>
          </a:xfrm>
          <a:prstGeom prst="flowChartPunchedTap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Peak Algo Frame</a:t>
            </a:r>
          </a:p>
        </p:txBody>
      </p:sp>
      <p:sp>
        <p:nvSpPr>
          <p:cNvPr id="527" name="Rectangle: Rounded Corners 526">
            <a:extLst>
              <a:ext uri="{FF2B5EF4-FFF2-40B4-BE49-F238E27FC236}">
                <a16:creationId xmlns:a16="http://schemas.microsoft.com/office/drawing/2014/main" id="{97547B70-2431-8125-AD1F-56F9EC020FE4}"/>
              </a:ext>
            </a:extLst>
          </p:cNvPr>
          <p:cNvSpPr/>
          <p:nvPr/>
        </p:nvSpPr>
        <p:spPr>
          <a:xfrm>
            <a:off x="6639382" y="1528308"/>
            <a:ext cx="2448273" cy="1153913"/>
          </a:xfrm>
          <a:prstGeom prst="roundRect">
            <a:avLst/>
          </a:prstGeom>
          <a:noFill/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Flowchart: Punched Tape 527">
            <a:extLst>
              <a:ext uri="{FF2B5EF4-FFF2-40B4-BE49-F238E27FC236}">
                <a16:creationId xmlns:a16="http://schemas.microsoft.com/office/drawing/2014/main" id="{16BFCA48-37D5-9A1C-CB6A-A9F2A1A54260}"/>
              </a:ext>
            </a:extLst>
          </p:cNvPr>
          <p:cNvSpPr/>
          <p:nvPr/>
        </p:nvSpPr>
        <p:spPr>
          <a:xfrm>
            <a:off x="8299028" y="1163855"/>
            <a:ext cx="1308163" cy="300941"/>
          </a:xfrm>
          <a:prstGeom prst="flowChartPunchedTap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Neural Net Frame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15D423-C7C6-01D6-0F5C-C6911F79EC86}"/>
              </a:ext>
            </a:extLst>
          </p:cNvPr>
          <p:cNvSpPr/>
          <p:nvPr/>
        </p:nvSpPr>
        <p:spPr>
          <a:xfrm>
            <a:off x="6236989" y="3638305"/>
            <a:ext cx="1269319" cy="289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Encoder 1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3 -&gt; 16-&gt; 16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8FE23-58A2-8A32-6200-0FA58B37115B}"/>
              </a:ext>
            </a:extLst>
          </p:cNvPr>
          <p:cNvSpPr/>
          <p:nvPr/>
        </p:nvSpPr>
        <p:spPr>
          <a:xfrm>
            <a:off x="6227165" y="4312952"/>
            <a:ext cx="1269319" cy="289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Encoder 2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16 -&gt; 32 -&gt; 32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5F9BC-6F2C-328E-28EC-00404CCBC4E3}"/>
              </a:ext>
            </a:extLst>
          </p:cNvPr>
          <p:cNvSpPr/>
          <p:nvPr/>
        </p:nvSpPr>
        <p:spPr>
          <a:xfrm>
            <a:off x="6223595" y="5006172"/>
            <a:ext cx="1269319" cy="289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Encoder 3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32 -&gt; 64 -&gt; 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85BC50-E61B-4A6E-8C63-D84A13F45CC6}"/>
              </a:ext>
            </a:extLst>
          </p:cNvPr>
          <p:cNvSpPr/>
          <p:nvPr/>
        </p:nvSpPr>
        <p:spPr>
          <a:xfrm>
            <a:off x="7101085" y="5641771"/>
            <a:ext cx="1269319" cy="2890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/>
              <a:t>Bottlneck</a:t>
            </a:r>
            <a:endParaRPr lang="en-US" sz="1100" b="1" dirty="0"/>
          </a:p>
          <a:p>
            <a:pPr algn="ctr"/>
            <a:r>
              <a:rPr lang="en-US" sz="1100" b="1" dirty="0"/>
              <a:t>32 -&gt; 64 -&gt; 64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804C4F-569A-69BA-B1D6-B02C481D9F07}"/>
              </a:ext>
            </a:extLst>
          </p:cNvPr>
          <p:cNvSpPr/>
          <p:nvPr/>
        </p:nvSpPr>
        <p:spPr>
          <a:xfrm>
            <a:off x="8190957" y="3635026"/>
            <a:ext cx="1269319" cy="2890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Decoder 1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3 -&gt; 16-&gt; 16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9E079F-C970-656B-22EC-52C29CDB3157}"/>
              </a:ext>
            </a:extLst>
          </p:cNvPr>
          <p:cNvSpPr/>
          <p:nvPr/>
        </p:nvSpPr>
        <p:spPr>
          <a:xfrm>
            <a:off x="8176857" y="4309673"/>
            <a:ext cx="1269319" cy="2890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Decoder 2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16 -&gt; 32 -&gt; 32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14543-EA3D-871B-F1A7-7ACCE54E0D6C}"/>
              </a:ext>
            </a:extLst>
          </p:cNvPr>
          <p:cNvSpPr/>
          <p:nvPr/>
        </p:nvSpPr>
        <p:spPr>
          <a:xfrm>
            <a:off x="8176857" y="5002893"/>
            <a:ext cx="1269319" cy="2890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Decoder 3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32 -&gt; 64 -&gt; 64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038105-C9F8-B417-AB1D-DD0A3D17ED82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6861825" y="3927354"/>
            <a:ext cx="9824" cy="385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F7B15C-B5BB-8961-FC7C-16BD9576794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6858255" y="4602001"/>
            <a:ext cx="3570" cy="404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F248E0-DE7A-438D-067E-CA56C7C6D07E}"/>
              </a:ext>
            </a:extLst>
          </p:cNvPr>
          <p:cNvCxnSpPr>
            <a:cxnSpLocks/>
            <a:stCxn id="4" idx="2"/>
            <a:endCxn id="9" idx="1"/>
          </p:cNvCxnSpPr>
          <p:nvPr/>
        </p:nvCxnSpPr>
        <p:spPr>
          <a:xfrm>
            <a:off x="6858255" y="5295221"/>
            <a:ext cx="242830" cy="491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DC9876-8905-A8FA-04B8-50BB31818CBA}"/>
              </a:ext>
            </a:extLst>
          </p:cNvPr>
          <p:cNvCxnSpPr>
            <a:cxnSpLocks/>
            <a:stCxn id="9" idx="3"/>
            <a:endCxn id="14" idx="2"/>
          </p:cNvCxnSpPr>
          <p:nvPr/>
        </p:nvCxnSpPr>
        <p:spPr>
          <a:xfrm flipV="1">
            <a:off x="8370404" y="5291942"/>
            <a:ext cx="441113" cy="494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747705-4B32-5CF8-3131-E5B784923FC5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V="1">
            <a:off x="8811517" y="4598722"/>
            <a:ext cx="0" cy="404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1BC66C-0F93-06E9-C6CB-8CA04CCF4671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8811517" y="3924075"/>
            <a:ext cx="14100" cy="385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EF3FD0-FDE6-DB78-0A80-4184DFD92B6D}"/>
              </a:ext>
            </a:extLst>
          </p:cNvPr>
          <p:cNvCxnSpPr>
            <a:stCxn id="2" idx="3"/>
            <a:endCxn id="11" idx="1"/>
          </p:cNvCxnSpPr>
          <p:nvPr/>
        </p:nvCxnSpPr>
        <p:spPr>
          <a:xfrm flipV="1">
            <a:off x="7506308" y="3779551"/>
            <a:ext cx="684649" cy="327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D55F8DF-18C5-9099-B939-CCEAEB611CEB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7496484" y="4454198"/>
            <a:ext cx="680373" cy="327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666A5AF-CA63-1041-0769-78F4AB353B51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7492914" y="5147418"/>
            <a:ext cx="683943" cy="327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A2A6CB-BD31-9B9D-AE6F-1C2CDC751F3C}"/>
              </a:ext>
            </a:extLst>
          </p:cNvPr>
          <p:cNvCxnSpPr>
            <a:cxnSpLocks/>
            <a:stCxn id="489" idx="3"/>
            <a:endCxn id="2" idx="0"/>
          </p:cNvCxnSpPr>
          <p:nvPr/>
        </p:nvCxnSpPr>
        <p:spPr>
          <a:xfrm>
            <a:off x="5286111" y="2041610"/>
            <a:ext cx="1585538" cy="15966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73BF1CB-F105-541E-2332-1E3A4DC7BB0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825617" y="2887023"/>
            <a:ext cx="823886" cy="7480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8" name="Rectangle 467">
            <a:extLst>
              <a:ext uri="{FF2B5EF4-FFF2-40B4-BE49-F238E27FC236}">
                <a16:creationId xmlns:a16="http://schemas.microsoft.com/office/drawing/2014/main" id="{F15B89F3-18E5-A308-5B6F-577A439FA1C2}"/>
              </a:ext>
            </a:extLst>
          </p:cNvPr>
          <p:cNvSpPr/>
          <p:nvPr/>
        </p:nvSpPr>
        <p:spPr>
          <a:xfrm>
            <a:off x="6845190" y="1988853"/>
            <a:ext cx="2021987" cy="5384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FFt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Loss + MAE Loss</a:t>
            </a:r>
          </a:p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Optimization</a:t>
            </a:r>
          </a:p>
        </p:txBody>
      </p:sp>
      <p:cxnSp>
        <p:nvCxnSpPr>
          <p:cNvPr id="470" name="Straight Arrow Connector 469">
            <a:extLst>
              <a:ext uri="{FF2B5EF4-FFF2-40B4-BE49-F238E27FC236}">
                <a16:creationId xmlns:a16="http://schemas.microsoft.com/office/drawing/2014/main" id="{38AD056A-C322-0C1A-4302-F5E62F557551}"/>
              </a:ext>
            </a:extLst>
          </p:cNvPr>
          <p:cNvCxnSpPr>
            <a:cxnSpLocks/>
            <a:stCxn id="468" idx="2"/>
            <a:endCxn id="2" idx="0"/>
          </p:cNvCxnSpPr>
          <p:nvPr/>
        </p:nvCxnSpPr>
        <p:spPr>
          <a:xfrm flipH="1">
            <a:off x="6871649" y="2527296"/>
            <a:ext cx="984535" cy="1111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740F3B3D-6933-5708-840B-24962D006F24}"/>
              </a:ext>
            </a:extLst>
          </p:cNvPr>
          <p:cNvCxnSpPr>
            <a:cxnSpLocks/>
            <a:stCxn id="11" idx="0"/>
            <a:endCxn id="468" idx="2"/>
          </p:cNvCxnSpPr>
          <p:nvPr/>
        </p:nvCxnSpPr>
        <p:spPr>
          <a:xfrm flipH="1" flipV="1">
            <a:off x="7856184" y="2527296"/>
            <a:ext cx="969433" cy="11077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3" name="TextBox 492">
            <a:extLst>
              <a:ext uri="{FF2B5EF4-FFF2-40B4-BE49-F238E27FC236}">
                <a16:creationId xmlns:a16="http://schemas.microsoft.com/office/drawing/2014/main" id="{84F1F8F1-97EA-0285-5D71-09C302C43CD8}"/>
              </a:ext>
            </a:extLst>
          </p:cNvPr>
          <p:cNvSpPr txBox="1"/>
          <p:nvPr/>
        </p:nvSpPr>
        <p:spPr>
          <a:xfrm>
            <a:off x="6858254" y="5906068"/>
            <a:ext cx="1902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Forward Pass</a:t>
            </a:r>
          </a:p>
        </p:txBody>
      </p:sp>
      <p:sp>
        <p:nvSpPr>
          <p:cNvPr id="497" name="Rectangle: Rounded Corners 496">
            <a:extLst>
              <a:ext uri="{FF2B5EF4-FFF2-40B4-BE49-F238E27FC236}">
                <a16:creationId xmlns:a16="http://schemas.microsoft.com/office/drawing/2014/main" id="{57908B71-2C4E-268F-6AE7-D0CFC16F79BB}"/>
              </a:ext>
            </a:extLst>
          </p:cNvPr>
          <p:cNvSpPr/>
          <p:nvPr/>
        </p:nvSpPr>
        <p:spPr>
          <a:xfrm>
            <a:off x="6163086" y="2935574"/>
            <a:ext cx="3393321" cy="3327959"/>
          </a:xfrm>
          <a:prstGeom prst="roundRect">
            <a:avLst/>
          </a:prstGeom>
          <a:noFill/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07E857C1-5994-EEF4-F9C1-495C3A56FE7F}"/>
              </a:ext>
            </a:extLst>
          </p:cNvPr>
          <p:cNvSpPr txBox="1"/>
          <p:nvPr/>
        </p:nvSpPr>
        <p:spPr>
          <a:xfrm>
            <a:off x="6940313" y="1592632"/>
            <a:ext cx="1902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Back Propagation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87E15-D0A3-B9AB-71B5-4C1769F2E418}"/>
              </a:ext>
            </a:extLst>
          </p:cNvPr>
          <p:cNvSpPr/>
          <p:nvPr/>
        </p:nvSpPr>
        <p:spPr>
          <a:xfrm>
            <a:off x="7569450" y="6934901"/>
            <a:ext cx="1436810" cy="4147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Load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F5D0B-03D5-44EE-A5C1-02DF9818551A}"/>
              </a:ext>
            </a:extLst>
          </p:cNvPr>
          <p:cNvSpPr/>
          <p:nvPr/>
        </p:nvSpPr>
        <p:spPr>
          <a:xfrm>
            <a:off x="5755398" y="6941810"/>
            <a:ext cx="1436810" cy="4147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Load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2FE82D85-F7F1-9442-75A3-4B53BEB4E6E2}"/>
              </a:ext>
            </a:extLst>
          </p:cNvPr>
          <p:cNvCxnSpPr>
            <a:cxnSpLocks/>
            <a:stCxn id="25" idx="1"/>
            <a:endCxn id="45" idx="3"/>
          </p:cNvCxnSpPr>
          <p:nvPr/>
        </p:nvCxnSpPr>
        <p:spPr>
          <a:xfrm rot="10800000">
            <a:off x="4991110" y="4490407"/>
            <a:ext cx="764289" cy="2658787"/>
          </a:xfrm>
          <a:prstGeom prst="bentConnector3">
            <a:avLst>
              <a:gd name="adj1" fmla="val 3205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02CA48E-2C2A-8C11-EAF7-9B7526035F4B}"/>
              </a:ext>
            </a:extLst>
          </p:cNvPr>
          <p:cNvCxnSpPr>
            <a:cxnSpLocks/>
            <a:stCxn id="8" idx="1"/>
            <a:endCxn id="25" idx="3"/>
          </p:cNvCxnSpPr>
          <p:nvPr/>
        </p:nvCxnSpPr>
        <p:spPr>
          <a:xfrm flipH="1">
            <a:off x="7192208" y="7142284"/>
            <a:ext cx="377242" cy="6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A4AAE164-76DF-A911-7525-679F530C11B6}"/>
              </a:ext>
            </a:extLst>
          </p:cNvPr>
          <p:cNvCxnSpPr>
            <a:cxnSpLocks/>
            <a:stCxn id="489" idx="2"/>
            <a:endCxn id="45" idx="0"/>
          </p:cNvCxnSpPr>
          <p:nvPr/>
        </p:nvCxnSpPr>
        <p:spPr>
          <a:xfrm rot="5400000">
            <a:off x="3867714" y="3103827"/>
            <a:ext cx="1008056" cy="633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411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Result Basic FOR MINI </a:t>
            </a:r>
            <a:r>
              <a:rPr lang="en-US" altLang="ko-KR" sz="3000" dirty="0" err="1">
                <a:solidFill>
                  <a:schemeClr val="accent6"/>
                </a:solidFill>
                <a:latin typeface="Caladea"/>
                <a:ea typeface="HY견고딕" pitchFamily="18" charset="-127"/>
              </a:rPr>
              <a:t>UNet</a:t>
            </a: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For PURE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C119F-8475-962E-3A1D-45254B872DCF}"/>
              </a:ext>
            </a:extLst>
          </p:cNvPr>
          <p:cNvSpPr txBox="1"/>
          <p:nvPr/>
        </p:nvSpPr>
        <p:spPr>
          <a:xfrm>
            <a:off x="3297571" y="4048804"/>
            <a:ext cx="4098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333333"/>
              </a:solidFill>
              <a:latin typeface="HelveticaNeue Regular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EA9514-4EB9-3557-7968-A26153830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6" y="963451"/>
            <a:ext cx="4612030" cy="2982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E1D227-07AC-E9F4-E5D7-8C8B87C40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40" y="963450"/>
            <a:ext cx="4440754" cy="29160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6A37F2-DF69-21B7-3AC1-0DD0789E4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3" y="4756690"/>
            <a:ext cx="5195859" cy="23894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C0BBEA-2564-E1F7-EF4C-61832C42F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0059" y="4813688"/>
            <a:ext cx="5029873" cy="231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7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34132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BPM + Peak -&gt; Test Data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F4945BC-CD25-8237-6EC2-D5CBA7CAD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714791"/>
              </p:ext>
            </p:extLst>
          </p:nvPr>
        </p:nvGraphicFramePr>
        <p:xfrm>
          <a:off x="6588" y="972319"/>
          <a:ext cx="3744415" cy="1080120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241190502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73408438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218758737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Method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MAE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Std Dev</a:t>
                      </a:r>
                      <a:endParaRPr 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16089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Median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0.824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0.312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300637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1.908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0.818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05936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118DACB-AA7B-8AD6-A1AB-5EDD65B220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" y="2243729"/>
            <a:ext cx="10693400" cy="45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20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34132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BPM + Peak -&gt; Train Data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F4945BC-CD25-8237-6EC2-D5CBA7CAD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424294"/>
              </p:ext>
            </p:extLst>
          </p:nvPr>
        </p:nvGraphicFramePr>
        <p:xfrm>
          <a:off x="6588" y="972319"/>
          <a:ext cx="3744415" cy="1080120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241190502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73408438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218758737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Method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MAE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Std Dev</a:t>
                      </a:r>
                      <a:endParaRPr 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16089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Median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1.148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0.859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300637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1.996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1.932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0593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07C1671-8EE7-B264-7641-8FF42F44B1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7764"/>
            <a:ext cx="10693400" cy="45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17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Result Basic FOR MINI </a:t>
            </a:r>
            <a:r>
              <a:rPr lang="en-US" altLang="ko-KR" sz="3000" dirty="0" err="1">
                <a:solidFill>
                  <a:schemeClr val="accent6"/>
                </a:solidFill>
                <a:latin typeface="Caladea"/>
                <a:ea typeface="HY견고딕" pitchFamily="18" charset="-127"/>
              </a:rPr>
              <a:t>UNet</a:t>
            </a: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For PURE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C119F-8475-962E-3A1D-45254B872DCF}"/>
              </a:ext>
            </a:extLst>
          </p:cNvPr>
          <p:cNvSpPr txBox="1"/>
          <p:nvPr/>
        </p:nvSpPr>
        <p:spPr>
          <a:xfrm>
            <a:off x="15706" y="4048804"/>
            <a:ext cx="972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333333"/>
              </a:solidFill>
              <a:latin typeface="HelveticaNeue Regular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43A9B-9E74-4F49-68B7-1BDC72DFFB83}"/>
              </a:ext>
            </a:extLst>
          </p:cNvPr>
          <p:cNvSpPr txBox="1"/>
          <p:nvPr/>
        </p:nvSpPr>
        <p:spPr>
          <a:xfrm>
            <a:off x="320123" y="1221995"/>
            <a:ext cx="3559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Evaluating Test Subject: 09.avi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81622F-F0E6-E39A-C5AA-DB9CE18F8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78" y="1797322"/>
            <a:ext cx="6511820" cy="18661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9D8CF8-7884-E236-15B7-1B626D1D26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157" y="1792168"/>
            <a:ext cx="2075219" cy="15564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5A23BE-54A5-F61B-DBD8-F9489D7737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157" y="3780631"/>
            <a:ext cx="2075220" cy="15564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A95E6A-257C-2B41-432D-D23D280E68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709" y="5731894"/>
            <a:ext cx="2075219" cy="15564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6F186DD-2262-6F75-42A7-98D881F0CE93}"/>
              </a:ext>
            </a:extLst>
          </p:cNvPr>
          <p:cNvSpPr txBox="1"/>
          <p:nvPr/>
        </p:nvSpPr>
        <p:spPr>
          <a:xfrm rot="5400000">
            <a:off x="9608797" y="2416487"/>
            <a:ext cx="792088" cy="307777"/>
          </a:xfrm>
          <a:custGeom>
            <a:avLst/>
            <a:gdLst>
              <a:gd name="connsiteX0" fmla="*/ 0 w 792088"/>
              <a:gd name="connsiteY0" fmla="*/ 0 h 307777"/>
              <a:gd name="connsiteX1" fmla="*/ 403965 w 792088"/>
              <a:gd name="connsiteY1" fmla="*/ 0 h 307777"/>
              <a:gd name="connsiteX2" fmla="*/ 792088 w 792088"/>
              <a:gd name="connsiteY2" fmla="*/ 0 h 307777"/>
              <a:gd name="connsiteX3" fmla="*/ 792088 w 792088"/>
              <a:gd name="connsiteY3" fmla="*/ 307777 h 307777"/>
              <a:gd name="connsiteX4" fmla="*/ 380202 w 792088"/>
              <a:gd name="connsiteY4" fmla="*/ 307777 h 307777"/>
              <a:gd name="connsiteX5" fmla="*/ 0 w 792088"/>
              <a:gd name="connsiteY5" fmla="*/ 307777 h 307777"/>
              <a:gd name="connsiteX6" fmla="*/ 0 w 792088"/>
              <a:gd name="connsiteY6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2088" h="307777" extrusionOk="0">
                <a:moveTo>
                  <a:pt x="0" y="0"/>
                </a:moveTo>
                <a:cubicBezTo>
                  <a:pt x="189947" y="-22461"/>
                  <a:pt x="281420" y="7315"/>
                  <a:pt x="403965" y="0"/>
                </a:cubicBezTo>
                <a:cubicBezTo>
                  <a:pt x="526510" y="-7315"/>
                  <a:pt x="653697" y="27581"/>
                  <a:pt x="792088" y="0"/>
                </a:cubicBezTo>
                <a:cubicBezTo>
                  <a:pt x="796619" y="94311"/>
                  <a:pt x="759454" y="157824"/>
                  <a:pt x="792088" y="307777"/>
                </a:cubicBezTo>
                <a:cubicBezTo>
                  <a:pt x="674735" y="353874"/>
                  <a:pt x="571062" y="280873"/>
                  <a:pt x="380202" y="307777"/>
                </a:cubicBezTo>
                <a:cubicBezTo>
                  <a:pt x="189342" y="334681"/>
                  <a:pt x="138145" y="278558"/>
                  <a:pt x="0" y="307777"/>
                </a:cubicBezTo>
                <a:cubicBezTo>
                  <a:pt x="-19383" y="199656"/>
                  <a:pt x="12080" y="127839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Steady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07E0BE-F122-CB22-9394-9038CF642EF8}"/>
              </a:ext>
            </a:extLst>
          </p:cNvPr>
          <p:cNvSpPr txBox="1"/>
          <p:nvPr/>
        </p:nvSpPr>
        <p:spPr>
          <a:xfrm rot="5400000">
            <a:off x="9515794" y="4344362"/>
            <a:ext cx="978092" cy="307777"/>
          </a:xfrm>
          <a:custGeom>
            <a:avLst/>
            <a:gdLst>
              <a:gd name="connsiteX0" fmla="*/ 0 w 978092"/>
              <a:gd name="connsiteY0" fmla="*/ 0 h 307777"/>
              <a:gd name="connsiteX1" fmla="*/ 498827 w 978092"/>
              <a:gd name="connsiteY1" fmla="*/ 0 h 307777"/>
              <a:gd name="connsiteX2" fmla="*/ 978092 w 978092"/>
              <a:gd name="connsiteY2" fmla="*/ 0 h 307777"/>
              <a:gd name="connsiteX3" fmla="*/ 978092 w 978092"/>
              <a:gd name="connsiteY3" fmla="*/ 307777 h 307777"/>
              <a:gd name="connsiteX4" fmla="*/ 469484 w 978092"/>
              <a:gd name="connsiteY4" fmla="*/ 307777 h 307777"/>
              <a:gd name="connsiteX5" fmla="*/ 0 w 978092"/>
              <a:gd name="connsiteY5" fmla="*/ 307777 h 307777"/>
              <a:gd name="connsiteX6" fmla="*/ 0 w 978092"/>
              <a:gd name="connsiteY6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092" h="307777" extrusionOk="0">
                <a:moveTo>
                  <a:pt x="0" y="0"/>
                </a:moveTo>
                <a:cubicBezTo>
                  <a:pt x="211456" y="-35859"/>
                  <a:pt x="310991" y="29529"/>
                  <a:pt x="498827" y="0"/>
                </a:cubicBezTo>
                <a:cubicBezTo>
                  <a:pt x="686663" y="-29529"/>
                  <a:pt x="853766" y="43269"/>
                  <a:pt x="978092" y="0"/>
                </a:cubicBezTo>
                <a:cubicBezTo>
                  <a:pt x="982623" y="94311"/>
                  <a:pt x="945458" y="157824"/>
                  <a:pt x="978092" y="307777"/>
                </a:cubicBezTo>
                <a:cubicBezTo>
                  <a:pt x="787184" y="314563"/>
                  <a:pt x="684813" y="295811"/>
                  <a:pt x="469484" y="307777"/>
                </a:cubicBezTo>
                <a:cubicBezTo>
                  <a:pt x="254155" y="319743"/>
                  <a:pt x="173218" y="289638"/>
                  <a:pt x="0" y="307777"/>
                </a:cubicBezTo>
                <a:cubicBezTo>
                  <a:pt x="-19383" y="199656"/>
                  <a:pt x="12080" y="127839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Talking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96C0A0E-9100-B18B-537E-73403AE82E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123" y="3694638"/>
            <a:ext cx="6511821" cy="18661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4C36B68-8085-6B89-2A65-78E64FD74BED}"/>
              </a:ext>
            </a:extLst>
          </p:cNvPr>
          <p:cNvSpPr txBox="1"/>
          <p:nvPr/>
        </p:nvSpPr>
        <p:spPr>
          <a:xfrm rot="5400000">
            <a:off x="9463086" y="6248491"/>
            <a:ext cx="1369500" cy="523220"/>
          </a:xfrm>
          <a:custGeom>
            <a:avLst/>
            <a:gdLst>
              <a:gd name="connsiteX0" fmla="*/ 0 w 1369500"/>
              <a:gd name="connsiteY0" fmla="*/ 0 h 523220"/>
              <a:gd name="connsiteX1" fmla="*/ 470195 w 1369500"/>
              <a:gd name="connsiteY1" fmla="*/ 0 h 523220"/>
              <a:gd name="connsiteX2" fmla="*/ 913000 w 1369500"/>
              <a:gd name="connsiteY2" fmla="*/ 0 h 523220"/>
              <a:gd name="connsiteX3" fmla="*/ 1369500 w 1369500"/>
              <a:gd name="connsiteY3" fmla="*/ 0 h 523220"/>
              <a:gd name="connsiteX4" fmla="*/ 1369500 w 1369500"/>
              <a:gd name="connsiteY4" fmla="*/ 523220 h 523220"/>
              <a:gd name="connsiteX5" fmla="*/ 940390 w 1369500"/>
              <a:gd name="connsiteY5" fmla="*/ 523220 h 523220"/>
              <a:gd name="connsiteX6" fmla="*/ 483890 w 1369500"/>
              <a:gd name="connsiteY6" fmla="*/ 523220 h 523220"/>
              <a:gd name="connsiteX7" fmla="*/ 0 w 1369500"/>
              <a:gd name="connsiteY7" fmla="*/ 523220 h 523220"/>
              <a:gd name="connsiteX8" fmla="*/ 0 w 1369500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9500" h="523220" extrusionOk="0">
                <a:moveTo>
                  <a:pt x="0" y="0"/>
                </a:moveTo>
                <a:cubicBezTo>
                  <a:pt x="205905" y="-23898"/>
                  <a:pt x="374147" y="20842"/>
                  <a:pt x="470195" y="0"/>
                </a:cubicBezTo>
                <a:cubicBezTo>
                  <a:pt x="566243" y="-20842"/>
                  <a:pt x="718171" y="46219"/>
                  <a:pt x="913000" y="0"/>
                </a:cubicBezTo>
                <a:cubicBezTo>
                  <a:pt x="1107830" y="-46219"/>
                  <a:pt x="1250818" y="27027"/>
                  <a:pt x="1369500" y="0"/>
                </a:cubicBezTo>
                <a:cubicBezTo>
                  <a:pt x="1423425" y="125858"/>
                  <a:pt x="1364377" y="408844"/>
                  <a:pt x="1369500" y="523220"/>
                </a:cubicBezTo>
                <a:cubicBezTo>
                  <a:pt x="1165579" y="556569"/>
                  <a:pt x="1120492" y="503551"/>
                  <a:pt x="940390" y="523220"/>
                </a:cubicBezTo>
                <a:cubicBezTo>
                  <a:pt x="760288" y="542889"/>
                  <a:pt x="702524" y="484277"/>
                  <a:pt x="483890" y="523220"/>
                </a:cubicBezTo>
                <a:cubicBezTo>
                  <a:pt x="265256" y="562163"/>
                  <a:pt x="185167" y="497752"/>
                  <a:pt x="0" y="523220"/>
                </a:cubicBezTo>
                <a:cubicBezTo>
                  <a:pt x="-50721" y="415900"/>
                  <a:pt x="28872" y="178366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Slow</a:t>
            </a:r>
          </a:p>
          <a:p>
            <a:pPr algn="ctr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Translation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C20D537-D6A6-7A8E-F225-ADC58A84B3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375" y="5577004"/>
            <a:ext cx="6511821" cy="186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96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Result Basic FOR MINI </a:t>
            </a:r>
            <a:r>
              <a:rPr lang="en-US" altLang="ko-KR" sz="3000" dirty="0" err="1">
                <a:solidFill>
                  <a:schemeClr val="accent6"/>
                </a:solidFill>
                <a:latin typeface="Caladea"/>
                <a:ea typeface="HY견고딕" pitchFamily="18" charset="-127"/>
              </a:rPr>
              <a:t>UNet</a:t>
            </a: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For PURE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C119F-8475-962E-3A1D-45254B872DCF}"/>
              </a:ext>
            </a:extLst>
          </p:cNvPr>
          <p:cNvSpPr txBox="1"/>
          <p:nvPr/>
        </p:nvSpPr>
        <p:spPr>
          <a:xfrm>
            <a:off x="15706" y="4048804"/>
            <a:ext cx="972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333333"/>
              </a:solidFill>
              <a:latin typeface="HelveticaNeue Regular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43A9B-9E74-4F49-68B7-1BDC72DFFB83}"/>
              </a:ext>
            </a:extLst>
          </p:cNvPr>
          <p:cNvSpPr txBox="1"/>
          <p:nvPr/>
        </p:nvSpPr>
        <p:spPr>
          <a:xfrm>
            <a:off x="320123" y="1221995"/>
            <a:ext cx="3559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Evaluating Test Subject: 09.avi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F186DD-2262-6F75-42A7-98D881F0CE93}"/>
              </a:ext>
            </a:extLst>
          </p:cNvPr>
          <p:cNvSpPr txBox="1"/>
          <p:nvPr/>
        </p:nvSpPr>
        <p:spPr>
          <a:xfrm rot="5400000">
            <a:off x="9464489" y="2322949"/>
            <a:ext cx="1296144" cy="523220"/>
          </a:xfrm>
          <a:custGeom>
            <a:avLst/>
            <a:gdLst>
              <a:gd name="connsiteX0" fmla="*/ 0 w 1296144"/>
              <a:gd name="connsiteY0" fmla="*/ 0 h 523220"/>
              <a:gd name="connsiteX1" fmla="*/ 445009 w 1296144"/>
              <a:gd name="connsiteY1" fmla="*/ 0 h 523220"/>
              <a:gd name="connsiteX2" fmla="*/ 864096 w 1296144"/>
              <a:gd name="connsiteY2" fmla="*/ 0 h 523220"/>
              <a:gd name="connsiteX3" fmla="*/ 1296144 w 1296144"/>
              <a:gd name="connsiteY3" fmla="*/ 0 h 523220"/>
              <a:gd name="connsiteX4" fmla="*/ 1296144 w 1296144"/>
              <a:gd name="connsiteY4" fmla="*/ 523220 h 523220"/>
              <a:gd name="connsiteX5" fmla="*/ 890019 w 1296144"/>
              <a:gd name="connsiteY5" fmla="*/ 523220 h 523220"/>
              <a:gd name="connsiteX6" fmla="*/ 457971 w 1296144"/>
              <a:gd name="connsiteY6" fmla="*/ 523220 h 523220"/>
              <a:gd name="connsiteX7" fmla="*/ 0 w 1296144"/>
              <a:gd name="connsiteY7" fmla="*/ 523220 h 523220"/>
              <a:gd name="connsiteX8" fmla="*/ 0 w 1296144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144" h="523220" extrusionOk="0">
                <a:moveTo>
                  <a:pt x="0" y="0"/>
                </a:moveTo>
                <a:cubicBezTo>
                  <a:pt x="101643" y="-16335"/>
                  <a:pt x="251515" y="37135"/>
                  <a:pt x="445009" y="0"/>
                </a:cubicBezTo>
                <a:cubicBezTo>
                  <a:pt x="638503" y="-37135"/>
                  <a:pt x="772031" y="8667"/>
                  <a:pt x="864096" y="0"/>
                </a:cubicBezTo>
                <a:cubicBezTo>
                  <a:pt x="956161" y="-8667"/>
                  <a:pt x="1188727" y="42695"/>
                  <a:pt x="1296144" y="0"/>
                </a:cubicBezTo>
                <a:cubicBezTo>
                  <a:pt x="1350069" y="125858"/>
                  <a:pt x="1291021" y="408844"/>
                  <a:pt x="1296144" y="523220"/>
                </a:cubicBezTo>
                <a:cubicBezTo>
                  <a:pt x="1170353" y="548807"/>
                  <a:pt x="1012042" y="505014"/>
                  <a:pt x="890019" y="523220"/>
                </a:cubicBezTo>
                <a:cubicBezTo>
                  <a:pt x="767996" y="541426"/>
                  <a:pt x="597151" y="501945"/>
                  <a:pt x="457971" y="523220"/>
                </a:cubicBezTo>
                <a:cubicBezTo>
                  <a:pt x="318791" y="544495"/>
                  <a:pt x="175794" y="513594"/>
                  <a:pt x="0" y="523220"/>
                </a:cubicBezTo>
                <a:cubicBezTo>
                  <a:pt x="-50721" y="415900"/>
                  <a:pt x="28872" y="178366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Fast</a:t>
            </a:r>
          </a:p>
          <a:p>
            <a:pPr algn="ctr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Translation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07E0BE-F122-CB22-9394-9038CF642EF8}"/>
              </a:ext>
            </a:extLst>
          </p:cNvPr>
          <p:cNvSpPr txBox="1"/>
          <p:nvPr/>
        </p:nvSpPr>
        <p:spPr>
          <a:xfrm rot="5400000">
            <a:off x="9624531" y="4247299"/>
            <a:ext cx="976059" cy="523220"/>
          </a:xfrm>
          <a:custGeom>
            <a:avLst/>
            <a:gdLst>
              <a:gd name="connsiteX0" fmla="*/ 0 w 976059"/>
              <a:gd name="connsiteY0" fmla="*/ 0 h 523220"/>
              <a:gd name="connsiteX1" fmla="*/ 497790 w 976059"/>
              <a:gd name="connsiteY1" fmla="*/ 0 h 523220"/>
              <a:gd name="connsiteX2" fmla="*/ 976059 w 976059"/>
              <a:gd name="connsiteY2" fmla="*/ 0 h 523220"/>
              <a:gd name="connsiteX3" fmla="*/ 976059 w 976059"/>
              <a:gd name="connsiteY3" fmla="*/ 523220 h 523220"/>
              <a:gd name="connsiteX4" fmla="*/ 468508 w 976059"/>
              <a:gd name="connsiteY4" fmla="*/ 523220 h 523220"/>
              <a:gd name="connsiteX5" fmla="*/ 0 w 976059"/>
              <a:gd name="connsiteY5" fmla="*/ 523220 h 523220"/>
              <a:gd name="connsiteX6" fmla="*/ 0 w 976059"/>
              <a:gd name="connsiteY6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6059" h="523220" extrusionOk="0">
                <a:moveTo>
                  <a:pt x="0" y="0"/>
                </a:moveTo>
                <a:cubicBezTo>
                  <a:pt x="241115" y="-58230"/>
                  <a:pt x="291265" y="2790"/>
                  <a:pt x="497790" y="0"/>
                </a:cubicBezTo>
                <a:cubicBezTo>
                  <a:pt x="704315" y="-2790"/>
                  <a:pt x="866856" y="33892"/>
                  <a:pt x="976059" y="0"/>
                </a:cubicBezTo>
                <a:cubicBezTo>
                  <a:pt x="982771" y="197219"/>
                  <a:pt x="939201" y="314781"/>
                  <a:pt x="976059" y="523220"/>
                </a:cubicBezTo>
                <a:cubicBezTo>
                  <a:pt x="844197" y="559486"/>
                  <a:pt x="591170" y="474374"/>
                  <a:pt x="468508" y="523220"/>
                </a:cubicBezTo>
                <a:cubicBezTo>
                  <a:pt x="345846" y="572066"/>
                  <a:pt x="98999" y="509653"/>
                  <a:pt x="0" y="523220"/>
                </a:cubicBezTo>
                <a:cubicBezTo>
                  <a:pt x="-61523" y="374761"/>
                  <a:pt x="36574" y="163255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Small</a:t>
            </a:r>
          </a:p>
          <a:p>
            <a:pPr algn="ctr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Rotation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C36B68-8085-6B89-2A65-78E64FD74BED}"/>
              </a:ext>
            </a:extLst>
          </p:cNvPr>
          <p:cNvSpPr txBox="1"/>
          <p:nvPr/>
        </p:nvSpPr>
        <p:spPr>
          <a:xfrm rot="5400000">
            <a:off x="9593583" y="6227584"/>
            <a:ext cx="1037956" cy="523220"/>
          </a:xfrm>
          <a:custGeom>
            <a:avLst/>
            <a:gdLst>
              <a:gd name="connsiteX0" fmla="*/ 0 w 1037956"/>
              <a:gd name="connsiteY0" fmla="*/ 0 h 523220"/>
              <a:gd name="connsiteX1" fmla="*/ 529358 w 1037956"/>
              <a:gd name="connsiteY1" fmla="*/ 0 h 523220"/>
              <a:gd name="connsiteX2" fmla="*/ 1037956 w 1037956"/>
              <a:gd name="connsiteY2" fmla="*/ 0 h 523220"/>
              <a:gd name="connsiteX3" fmla="*/ 1037956 w 1037956"/>
              <a:gd name="connsiteY3" fmla="*/ 523220 h 523220"/>
              <a:gd name="connsiteX4" fmla="*/ 498219 w 1037956"/>
              <a:gd name="connsiteY4" fmla="*/ 523220 h 523220"/>
              <a:gd name="connsiteX5" fmla="*/ 0 w 1037956"/>
              <a:gd name="connsiteY5" fmla="*/ 523220 h 523220"/>
              <a:gd name="connsiteX6" fmla="*/ 0 w 1037956"/>
              <a:gd name="connsiteY6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7956" h="523220" extrusionOk="0">
                <a:moveTo>
                  <a:pt x="0" y="0"/>
                </a:moveTo>
                <a:cubicBezTo>
                  <a:pt x="249183" y="-2800"/>
                  <a:pt x="292019" y="60009"/>
                  <a:pt x="529358" y="0"/>
                </a:cubicBezTo>
                <a:cubicBezTo>
                  <a:pt x="766697" y="-60009"/>
                  <a:pt x="836530" y="20318"/>
                  <a:pt x="1037956" y="0"/>
                </a:cubicBezTo>
                <a:cubicBezTo>
                  <a:pt x="1044668" y="197219"/>
                  <a:pt x="1001098" y="314781"/>
                  <a:pt x="1037956" y="523220"/>
                </a:cubicBezTo>
                <a:cubicBezTo>
                  <a:pt x="801787" y="557149"/>
                  <a:pt x="737676" y="504717"/>
                  <a:pt x="498219" y="523220"/>
                </a:cubicBezTo>
                <a:cubicBezTo>
                  <a:pt x="258762" y="541723"/>
                  <a:pt x="172750" y="471900"/>
                  <a:pt x="0" y="523220"/>
                </a:cubicBezTo>
                <a:cubicBezTo>
                  <a:pt x="-61523" y="374761"/>
                  <a:pt x="36574" y="163255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Medium</a:t>
            </a:r>
          </a:p>
          <a:p>
            <a:pPr algn="ctr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DD0709-2D29-C5F7-B4D2-11A5CA121D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157" y="1854250"/>
            <a:ext cx="2075220" cy="1556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48831-A33F-D883-E4BD-FC7533B243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708" y="3730701"/>
            <a:ext cx="2075220" cy="1556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538BD8-2CBE-CFE5-432E-05F65EE91A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091" y="5699538"/>
            <a:ext cx="2075220" cy="15564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277C38-88F0-94E5-7FC8-223A69D8F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208" y="1733494"/>
            <a:ext cx="6511821" cy="18811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EBEDF5-1E0D-8059-0D7A-CBFC783E17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209" y="3632280"/>
            <a:ext cx="6426820" cy="18418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47F6F-AE71-A1D4-8AA0-E518F12CE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791" y="5568906"/>
            <a:ext cx="6426820" cy="184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6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02F048-5675-F5FA-2DAB-B87A461C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70" y="1446262"/>
            <a:ext cx="5159230" cy="1719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Peaks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5C3E1-9370-0A71-D049-9567AFB46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4" y="1446262"/>
            <a:ext cx="5159230" cy="1719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4A868A-0DB1-1A81-1F50-887D9E7ACB47}"/>
              </a:ext>
            </a:extLst>
          </p:cNvPr>
          <p:cNvSpPr txBox="1"/>
          <p:nvPr/>
        </p:nvSpPr>
        <p:spPr>
          <a:xfrm>
            <a:off x="241688" y="1140787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Ground Truth BVP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990AB-DB56-1FF3-ACF8-345B752B85C6}"/>
              </a:ext>
            </a:extLst>
          </p:cNvPr>
          <p:cNvSpPr txBox="1"/>
          <p:nvPr/>
        </p:nvSpPr>
        <p:spPr>
          <a:xfrm>
            <a:off x="8651008" y="1140786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Generated BVP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A99CDF-FF4A-1FA2-601E-98ABD0853E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4" y="3358431"/>
            <a:ext cx="5159230" cy="17197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53A2FE0-C5DC-8025-4854-4558FEFD8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70" y="3344803"/>
            <a:ext cx="5159230" cy="17197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2B43DC0-2DBF-F653-8506-5B2EC61E2C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" y="5288430"/>
            <a:ext cx="5159229" cy="17197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B25FE8B-C81C-7E30-13A3-20DD9163BC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49" y="5288430"/>
            <a:ext cx="5159230" cy="17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89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Peaks Worst Case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A868A-0DB1-1A81-1F50-887D9E7ACB47}"/>
              </a:ext>
            </a:extLst>
          </p:cNvPr>
          <p:cNvSpPr txBox="1"/>
          <p:nvPr/>
        </p:nvSpPr>
        <p:spPr>
          <a:xfrm>
            <a:off x="241688" y="1140787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Ground Truth BVP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990AB-DB56-1FF3-ACF8-345B752B85C6}"/>
              </a:ext>
            </a:extLst>
          </p:cNvPr>
          <p:cNvSpPr txBox="1"/>
          <p:nvPr/>
        </p:nvSpPr>
        <p:spPr>
          <a:xfrm>
            <a:off x="8651008" y="1140786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Generated BVP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0BD8D-6C22-1A38-C78E-1A79E2BF3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787" y="3470499"/>
            <a:ext cx="5454055" cy="18180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CDF5E1-1463-901A-7F45-C748CDFF3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81" y="3432893"/>
            <a:ext cx="5237491" cy="174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3C8DC3-B049-6FAF-722C-6719E210A1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9371"/>
            <a:ext cx="5237490" cy="17458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D7580A-DB8A-369A-1FEC-73272171AE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152" y="1681116"/>
            <a:ext cx="5237491" cy="17458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5E291A-4016-1CC2-A9A9-7CC614DA25D3}"/>
              </a:ext>
            </a:extLst>
          </p:cNvPr>
          <p:cNvSpPr txBox="1"/>
          <p:nvPr/>
        </p:nvSpPr>
        <p:spPr>
          <a:xfrm>
            <a:off x="4986660" y="1487819"/>
            <a:ext cx="23211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MAE : 5.077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4E1466-300C-9FAD-99D3-AE8AE94B6289}"/>
              </a:ext>
            </a:extLst>
          </p:cNvPr>
          <p:cNvSpPr txBox="1"/>
          <p:nvPr/>
        </p:nvSpPr>
        <p:spPr>
          <a:xfrm>
            <a:off x="4986660" y="3341441"/>
            <a:ext cx="23211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MAE : 5.81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805A78D-5CD6-6623-A2CC-370B98B58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5904"/>
            <a:ext cx="5237490" cy="17458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C3A1C24-CDE3-9A30-62C4-08036DC977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5350455"/>
            <a:ext cx="5237491" cy="17458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0BC233E-DD9D-55D3-EF72-3F7557D710FC}"/>
              </a:ext>
            </a:extLst>
          </p:cNvPr>
          <p:cNvSpPr txBox="1"/>
          <p:nvPr/>
        </p:nvSpPr>
        <p:spPr>
          <a:xfrm>
            <a:off x="4986659" y="5184670"/>
            <a:ext cx="23211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MAE : 5.0044</a:t>
            </a:r>
          </a:p>
        </p:txBody>
      </p:sp>
    </p:spTree>
    <p:extLst>
      <p:ext uri="{BB962C8B-B14F-4D97-AF65-F5344CB8AC3E}">
        <p14:creationId xmlns:p14="http://schemas.microsoft.com/office/powerpoint/2010/main" val="1643742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Result For UBFC Dataset [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adea"/>
                <a:ea typeface="HY견고딕" pitchFamily="18" charset="-127"/>
              </a:rPr>
              <a:t>Trained on only Train Data From PURE</a:t>
            </a: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]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C119F-8475-962E-3A1D-45254B872DCF}"/>
              </a:ext>
            </a:extLst>
          </p:cNvPr>
          <p:cNvSpPr txBox="1"/>
          <p:nvPr/>
        </p:nvSpPr>
        <p:spPr>
          <a:xfrm>
            <a:off x="0" y="4068663"/>
            <a:ext cx="972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333333"/>
              </a:solidFill>
              <a:latin typeface="HelveticaNeue Regular"/>
            </a:endParaRPr>
          </a:p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6696DC-2C5B-EF9F-C2FB-07CA51833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38030"/>
              </p:ext>
            </p:extLst>
          </p:nvPr>
        </p:nvGraphicFramePr>
        <p:xfrm>
          <a:off x="6588" y="972319"/>
          <a:ext cx="3744415" cy="1080120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241190502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73408438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218758737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Method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MAE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Std Dev</a:t>
                      </a:r>
                      <a:endParaRPr 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16089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Median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 2.43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1.34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300637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2.94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1.42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05936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E064193-1B82-C74B-3B0B-74AA34BC96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16" y="2506269"/>
            <a:ext cx="10693400" cy="45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78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 Result For MTTS_CAN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CC4B4-D3EE-CB18-E28A-CB254F142EFA}"/>
              </a:ext>
            </a:extLst>
          </p:cNvPr>
          <p:cNvSpPr txBox="1"/>
          <p:nvPr/>
        </p:nvSpPr>
        <p:spPr>
          <a:xfrm>
            <a:off x="378148" y="1085146"/>
            <a:ext cx="4422650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Average MAE (across all videos): 33.37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DB7111-27C2-E3B7-57F9-4495E0DA96C4}"/>
              </a:ext>
            </a:extLst>
          </p:cNvPr>
          <p:cNvSpPr txBox="1"/>
          <p:nvPr/>
        </p:nvSpPr>
        <p:spPr>
          <a:xfrm>
            <a:off x="5733499" y="1085146"/>
            <a:ext cx="4422650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Standard Deviation of MAE: 18.13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53944B-AA58-EBF3-991D-7D8EC1FF7CCC}"/>
              </a:ext>
            </a:extLst>
          </p:cNvPr>
          <p:cNvSpPr txBox="1"/>
          <p:nvPr/>
        </p:nvSpPr>
        <p:spPr>
          <a:xfrm>
            <a:off x="2376370" y="7070955"/>
            <a:ext cx="5940660" cy="276999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Reference: https://github.com/phuselab/pyVHR/tree/master/results/h5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55DF1B-8091-CD16-2620-64656731F6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6011"/>
            <a:ext cx="10693400" cy="396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15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Peaks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A868A-0DB1-1A81-1F50-887D9E7ACB47}"/>
              </a:ext>
            </a:extLst>
          </p:cNvPr>
          <p:cNvSpPr txBox="1"/>
          <p:nvPr/>
        </p:nvSpPr>
        <p:spPr>
          <a:xfrm>
            <a:off x="241688" y="1140787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Ground Truth BVP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990AB-DB56-1FF3-ACF8-345B752B85C6}"/>
              </a:ext>
            </a:extLst>
          </p:cNvPr>
          <p:cNvSpPr txBox="1"/>
          <p:nvPr/>
        </p:nvSpPr>
        <p:spPr>
          <a:xfrm>
            <a:off x="8651008" y="1140786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Generated BVP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CBBBF-9E87-8402-BC78-A679EAD1E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02" y="1585773"/>
            <a:ext cx="5159230" cy="1719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5AF806-6455-C474-D0CF-AD526CD68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6" y="1614721"/>
            <a:ext cx="5159230" cy="1719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9B47E-852C-05E3-EC2E-A41842ACB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2" y="3390090"/>
            <a:ext cx="5159230" cy="17197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B741DF-37A0-58C2-158B-269C26C21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14" y="3451786"/>
            <a:ext cx="5159230" cy="17197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BD40BB-6301-D101-CB61-BF4F1EF9CF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85" y="5288428"/>
            <a:ext cx="5159233" cy="17197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DFC7FFB-5C3D-BD3F-D1A0-DFCD0686E0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11" y="5288428"/>
            <a:ext cx="5159233" cy="171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58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Peaks Worst Case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A868A-0DB1-1A81-1F50-887D9E7ACB47}"/>
              </a:ext>
            </a:extLst>
          </p:cNvPr>
          <p:cNvSpPr txBox="1"/>
          <p:nvPr/>
        </p:nvSpPr>
        <p:spPr>
          <a:xfrm>
            <a:off x="241688" y="1140787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Ground Truth BVP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990AB-DB56-1FF3-ACF8-345B752B85C6}"/>
              </a:ext>
            </a:extLst>
          </p:cNvPr>
          <p:cNvSpPr txBox="1"/>
          <p:nvPr/>
        </p:nvSpPr>
        <p:spPr>
          <a:xfrm>
            <a:off x="8651008" y="1140786"/>
            <a:ext cx="1978132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Generated BVP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25B2B-9CA1-C76F-87E2-5E56E664A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89" y="1546117"/>
            <a:ext cx="5159230" cy="1719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AFB861-CA44-4290-43EC-FD170D578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70" y="1585773"/>
            <a:ext cx="5159230" cy="17197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6814F1-4E85-23E9-9506-ABF310784EC7}"/>
              </a:ext>
            </a:extLst>
          </p:cNvPr>
          <p:cNvSpPr txBox="1"/>
          <p:nvPr/>
        </p:nvSpPr>
        <p:spPr>
          <a:xfrm>
            <a:off x="4986660" y="1335861"/>
            <a:ext cx="1410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MAE: 50.7692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C82DB1-7159-CB65-8DC0-14A6C27A5D72}"/>
              </a:ext>
            </a:extLst>
          </p:cNvPr>
          <p:cNvSpPr txBox="1"/>
          <p:nvPr/>
        </p:nvSpPr>
        <p:spPr>
          <a:xfrm>
            <a:off x="4828772" y="3168339"/>
            <a:ext cx="1410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MAE: 43.2692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7383EC-5D58-CDC6-60AE-275A58A0D622}"/>
              </a:ext>
            </a:extLst>
          </p:cNvPr>
          <p:cNvSpPr txBox="1"/>
          <p:nvPr/>
        </p:nvSpPr>
        <p:spPr>
          <a:xfrm>
            <a:off x="4695521" y="5030983"/>
            <a:ext cx="1410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MAE: 45.8333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6CC1BF6-003C-2975-47B2-BEFD12A4F9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88" y="3363413"/>
            <a:ext cx="5159230" cy="17197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0B70A8-A144-902C-F9D3-1B5D123946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70" y="3390090"/>
            <a:ext cx="5159230" cy="17197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244084-446B-129B-085F-12C9F11B0A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00" y="5365530"/>
            <a:ext cx="5159230" cy="17197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EC0846-EFBB-12C3-B371-A16724B80D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911" y="5359077"/>
            <a:ext cx="5159229" cy="171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44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DD0668E-DDD9-17C3-897D-17E1B65A85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4122744"/>
            <a:ext cx="5346700" cy="30746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B9DC57-5628-CE68-3411-39C8E4240C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40" y="4122744"/>
            <a:ext cx="5346044" cy="30742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68A6F5-E326-FDCA-8CAD-319A1DE2F0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40" y="959602"/>
            <a:ext cx="5071660" cy="2916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 Result For MTTS_CAN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CC4B4-D3EE-CB18-E28A-CB254F142EFA}"/>
              </a:ext>
            </a:extLst>
          </p:cNvPr>
          <p:cNvSpPr txBox="1"/>
          <p:nvPr/>
        </p:nvSpPr>
        <p:spPr>
          <a:xfrm>
            <a:off x="450156" y="3876060"/>
            <a:ext cx="1080120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Video_1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A7DDA7-B82B-3D35-972F-BBA1E049C9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938627"/>
            <a:ext cx="5346700" cy="3074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E607C2-C63D-670A-54AA-8F9EAEF8F2AB}"/>
              </a:ext>
            </a:extLst>
          </p:cNvPr>
          <p:cNvSpPr txBox="1"/>
          <p:nvPr/>
        </p:nvSpPr>
        <p:spPr>
          <a:xfrm>
            <a:off x="8911166" y="3859358"/>
            <a:ext cx="1080120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Video_29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D6C633-BD37-E8B1-A60E-9F11AE313501}"/>
              </a:ext>
            </a:extLst>
          </p:cNvPr>
          <p:cNvSpPr txBox="1"/>
          <p:nvPr/>
        </p:nvSpPr>
        <p:spPr>
          <a:xfrm>
            <a:off x="484248" y="7013864"/>
            <a:ext cx="1080120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Video_4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65821E-81E8-541F-5940-3AA8ADF0FAAF}"/>
              </a:ext>
            </a:extLst>
          </p:cNvPr>
          <p:cNvSpPr txBox="1"/>
          <p:nvPr/>
        </p:nvSpPr>
        <p:spPr>
          <a:xfrm>
            <a:off x="8863356" y="6966852"/>
            <a:ext cx="1080120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Video_12</a:t>
            </a:r>
          </a:p>
        </p:txBody>
      </p:sp>
    </p:spTree>
    <p:extLst>
      <p:ext uri="{BB962C8B-B14F-4D97-AF65-F5344CB8AC3E}">
        <p14:creationId xmlns:p14="http://schemas.microsoft.com/office/powerpoint/2010/main" val="2766736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Caladea"/>
                <a:ea typeface="HY견고딕" pitchFamily="18" charset="-127"/>
              </a:rPr>
              <a:t>PURE Dataset For </a:t>
            </a:r>
            <a:r>
              <a:rPr lang="en-US" altLang="ko-KR" sz="3000" dirty="0" err="1">
                <a:latin typeface="Caladea"/>
                <a:ea typeface="HY견고딕" pitchFamily="18" charset="-127"/>
              </a:rPr>
              <a:t>PyVHR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B5FD7F-65B6-0499-D811-2D44B58ACA29}"/>
              </a:ext>
            </a:extLst>
          </p:cNvPr>
          <p:cNvSpPr txBox="1"/>
          <p:nvPr/>
        </p:nvSpPr>
        <p:spPr>
          <a:xfrm>
            <a:off x="4443340" y="486023"/>
            <a:ext cx="979054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478D"/>
                </a:solidFill>
                <a:latin typeface="Consolas" panose="020B0609020204030204" pitchFamily="49" charset="0"/>
              </a:rPr>
              <a:t>MTTS_CAN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2665A4-3906-AE20-7073-2CDF8416B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501319"/>
              </p:ext>
            </p:extLst>
          </p:nvPr>
        </p:nvGraphicFramePr>
        <p:xfrm>
          <a:off x="176555" y="863796"/>
          <a:ext cx="4750354" cy="1920240"/>
        </p:xfrm>
        <a:graphic>
          <a:graphicData uri="http://schemas.openxmlformats.org/drawingml/2006/table">
            <a:tbl>
              <a:tblPr/>
              <a:tblGrid>
                <a:gridCol w="2431715">
                  <a:extLst>
                    <a:ext uri="{9D8B030D-6E8A-4147-A177-3AD203B41FA5}">
                      <a16:colId xmlns:a16="http://schemas.microsoft.com/office/drawing/2014/main" val="2411905026"/>
                    </a:ext>
                  </a:extLst>
                </a:gridCol>
                <a:gridCol w="636905">
                  <a:extLst>
                    <a:ext uri="{9D8B030D-6E8A-4147-A177-3AD203B41FA5}">
                      <a16:colId xmlns:a16="http://schemas.microsoft.com/office/drawing/2014/main" val="3734084384"/>
                    </a:ext>
                  </a:extLst>
                </a:gridCol>
                <a:gridCol w="1681734">
                  <a:extLst>
                    <a:ext uri="{9D8B030D-6E8A-4147-A177-3AD203B41FA5}">
                      <a16:colId xmlns:a16="http://schemas.microsoft.com/office/drawing/2014/main" val="2187587374"/>
                    </a:ext>
                  </a:extLst>
                </a:gridCol>
              </a:tblGrid>
              <a:tr h="226311">
                <a:tc>
                  <a:txBody>
                    <a:bodyPr/>
                    <a:lstStyle/>
                    <a:p>
                      <a:r>
                        <a:rPr lang="en-US" sz="1200" b="1" dirty="0"/>
                        <a:t>Method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MAE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Std Dev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160894"/>
                  </a:ext>
                </a:extLst>
              </a:tr>
              <a:tr h="226311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Steady</a:t>
                      </a:r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3.13</a:t>
                      </a:r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3.72</a:t>
                      </a:r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059368"/>
                  </a:ext>
                </a:extLst>
              </a:tr>
              <a:tr h="226311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Tal</a:t>
                      </a:r>
                      <a:r>
                        <a:rPr lang="en-US" sz="1200" b="0" dirty="0">
                          <a:solidFill>
                            <a:srgbClr val="FF478D"/>
                          </a:solidFill>
                          <a:latin typeface="Consolas" panose="020B0609020204030204" pitchFamily="49" charset="0"/>
                        </a:rPr>
                        <a:t>king</a:t>
                      </a:r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16.28</a:t>
                      </a:r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25.00</a:t>
                      </a:r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969933"/>
                  </a:ext>
                </a:extLst>
              </a:tr>
              <a:tr h="226311"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Slow Translation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7.43</a:t>
                      </a:r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7.33</a:t>
                      </a:r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445498"/>
                  </a:ext>
                </a:extLst>
              </a:tr>
              <a:tr h="226311"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478D"/>
                          </a:solidFill>
                          <a:latin typeface="Consolas" panose="020B0609020204030204" pitchFamily="49" charset="0"/>
                        </a:rPr>
                        <a:t>Fast</a:t>
                      </a:r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 Translation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14.48</a:t>
                      </a:r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13.43</a:t>
                      </a:r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337897"/>
                  </a:ext>
                </a:extLst>
              </a:tr>
              <a:tr h="226311"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Small Rotation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5.74</a:t>
                      </a:r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8.80</a:t>
                      </a:r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602793"/>
                  </a:ext>
                </a:extLst>
              </a:tr>
              <a:tr h="226311"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Medium Rotation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11.54</a:t>
                      </a:r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14.08</a:t>
                      </a:r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9951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680ADBD-25FC-675D-B682-FFDBA860B5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" y="2868493"/>
            <a:ext cx="10693400" cy="46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83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A6827FB-04AA-DC02-92F3-BF301CFD9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44" y="972318"/>
            <a:ext cx="3636404" cy="20911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6245789-3434-70CE-9BB1-8B524B8A2F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93" y="2824486"/>
            <a:ext cx="3636405" cy="20911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37F0F09-D1AF-886A-0D4F-C896182D14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541" y="4747886"/>
            <a:ext cx="3636406" cy="2091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06771D-140B-4157-6774-D6D5FE0CEC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36" y="972318"/>
            <a:ext cx="3636404" cy="20911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A39D30-CBD6-65FF-BFA2-95020BB5E5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30" y="2824486"/>
            <a:ext cx="3636404" cy="20911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6EBEC9-361D-EA5C-EA15-7966372A6F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36" y="4758618"/>
            <a:ext cx="3636404" cy="2091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PURE Result For MTTS_CAN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CC4B4-D3EE-CB18-E28A-CB254F142EFA}"/>
              </a:ext>
            </a:extLst>
          </p:cNvPr>
          <p:cNvSpPr txBox="1"/>
          <p:nvPr/>
        </p:nvSpPr>
        <p:spPr>
          <a:xfrm>
            <a:off x="4806640" y="486023"/>
            <a:ext cx="1080120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Video_6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4A98B07-B849-BA11-85C6-2FECC4925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735287"/>
              </p:ext>
            </p:extLst>
          </p:nvPr>
        </p:nvGraphicFramePr>
        <p:xfrm>
          <a:off x="49670" y="1129299"/>
          <a:ext cx="5224978" cy="5638470"/>
        </p:xfrm>
        <a:graphic>
          <a:graphicData uri="http://schemas.openxmlformats.org/drawingml/2006/table">
            <a:tbl>
              <a:tblPr/>
              <a:tblGrid>
                <a:gridCol w="688518">
                  <a:extLst>
                    <a:ext uri="{9D8B030D-6E8A-4147-A177-3AD203B41FA5}">
                      <a16:colId xmlns:a16="http://schemas.microsoft.com/office/drawing/2014/main" val="2411905026"/>
                    </a:ext>
                  </a:extLst>
                </a:gridCol>
                <a:gridCol w="4536460">
                  <a:extLst>
                    <a:ext uri="{9D8B030D-6E8A-4147-A177-3AD203B41FA5}">
                      <a16:colId xmlns:a16="http://schemas.microsoft.com/office/drawing/2014/main" val="3734084384"/>
                    </a:ext>
                  </a:extLst>
                </a:gridCol>
              </a:tblGrid>
              <a:tr h="187949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Steady</a:t>
                      </a:r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059368"/>
                  </a:ext>
                </a:extLst>
              </a:tr>
              <a:tr h="187949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Tal</a:t>
                      </a:r>
                      <a:r>
                        <a:rPr lang="en-US" sz="1200" b="0" dirty="0">
                          <a:solidFill>
                            <a:srgbClr val="FF478D"/>
                          </a:solidFill>
                          <a:latin typeface="Consolas" panose="020B0609020204030204" pitchFamily="49" charset="0"/>
                        </a:rPr>
                        <a:t>king</a:t>
                      </a:r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969933"/>
                  </a:ext>
                </a:extLst>
              </a:tr>
              <a:tr h="1879490"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Slow </a:t>
                      </a:r>
                    </a:p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Translation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44549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712BBD9-1309-1059-3B3C-0D7E6D7CA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62125"/>
              </p:ext>
            </p:extLst>
          </p:nvPr>
        </p:nvGraphicFramePr>
        <p:xfrm>
          <a:off x="5202684" y="1123146"/>
          <a:ext cx="5256584" cy="5638470"/>
        </p:xfrm>
        <a:graphic>
          <a:graphicData uri="http://schemas.openxmlformats.org/drawingml/2006/table">
            <a:tbl>
              <a:tblPr/>
              <a:tblGrid>
                <a:gridCol w="864096">
                  <a:extLst>
                    <a:ext uri="{9D8B030D-6E8A-4147-A177-3AD203B41FA5}">
                      <a16:colId xmlns:a16="http://schemas.microsoft.com/office/drawing/2014/main" val="484766331"/>
                    </a:ext>
                  </a:extLst>
                </a:gridCol>
                <a:gridCol w="4392488">
                  <a:extLst>
                    <a:ext uri="{9D8B030D-6E8A-4147-A177-3AD203B41FA5}">
                      <a16:colId xmlns:a16="http://schemas.microsoft.com/office/drawing/2014/main" val="2214929608"/>
                    </a:ext>
                  </a:extLst>
                </a:gridCol>
              </a:tblGrid>
              <a:tr h="1879490"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478D"/>
                          </a:solidFill>
                          <a:latin typeface="Consolas" panose="020B0609020204030204" pitchFamily="49" charset="0"/>
                        </a:rPr>
                        <a:t>Fast</a:t>
                      </a:r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Translation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158458"/>
                  </a:ext>
                </a:extLst>
              </a:tr>
              <a:tr h="1879490"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Small</a:t>
                      </a:r>
                    </a:p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Rotation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098492"/>
                  </a:ext>
                </a:extLst>
              </a:tr>
              <a:tr h="1879490"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Medium </a:t>
                      </a:r>
                    </a:p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Rotation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73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5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3ABCA9F-8844-C6A0-A633-CAFA758C3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24" y="972316"/>
            <a:ext cx="3636405" cy="20911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2DFB91-6E71-A3CF-4C48-52934AA885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23" y="2832072"/>
            <a:ext cx="3636405" cy="20911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F16A54-A52D-0407-5D30-284B862081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22" y="4726870"/>
            <a:ext cx="3636405" cy="2091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5C7186-CC93-9CD8-6BE4-B224872EB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60" y="972317"/>
            <a:ext cx="3636406" cy="2091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CFC1BE-4F64-E0FC-3F60-607A362CC2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36" y="2832072"/>
            <a:ext cx="3636404" cy="2091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FECD6A-E02A-8C0D-11CD-A112DB477A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36" y="4747886"/>
            <a:ext cx="3636404" cy="2091114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712BBD9-1309-1059-3B3C-0D7E6D7CA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96433"/>
              </p:ext>
            </p:extLst>
          </p:nvPr>
        </p:nvGraphicFramePr>
        <p:xfrm>
          <a:off x="5202684" y="1123146"/>
          <a:ext cx="5256584" cy="5638470"/>
        </p:xfrm>
        <a:graphic>
          <a:graphicData uri="http://schemas.openxmlformats.org/drawingml/2006/table">
            <a:tbl>
              <a:tblPr/>
              <a:tblGrid>
                <a:gridCol w="864096">
                  <a:extLst>
                    <a:ext uri="{9D8B030D-6E8A-4147-A177-3AD203B41FA5}">
                      <a16:colId xmlns:a16="http://schemas.microsoft.com/office/drawing/2014/main" val="484766331"/>
                    </a:ext>
                  </a:extLst>
                </a:gridCol>
                <a:gridCol w="4392488">
                  <a:extLst>
                    <a:ext uri="{9D8B030D-6E8A-4147-A177-3AD203B41FA5}">
                      <a16:colId xmlns:a16="http://schemas.microsoft.com/office/drawing/2014/main" val="2214929608"/>
                    </a:ext>
                  </a:extLst>
                </a:gridCol>
              </a:tblGrid>
              <a:tr h="1879490"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478D"/>
                          </a:solidFill>
                          <a:latin typeface="Consolas" panose="020B0609020204030204" pitchFamily="49" charset="0"/>
                        </a:rPr>
                        <a:t>Fast</a:t>
                      </a:r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Translation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158458"/>
                  </a:ext>
                </a:extLst>
              </a:tr>
              <a:tr h="1879490"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Small</a:t>
                      </a:r>
                    </a:p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Rotation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098492"/>
                  </a:ext>
                </a:extLst>
              </a:tr>
              <a:tr h="1879490"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Medium </a:t>
                      </a:r>
                    </a:p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Rotation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7310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4A98B07-B849-BA11-85C6-2FECC4925C95}"/>
              </a:ext>
            </a:extLst>
          </p:cNvPr>
          <p:cNvGraphicFramePr>
            <a:graphicFrameLocks noGrp="1"/>
          </p:cNvGraphicFramePr>
          <p:nvPr/>
        </p:nvGraphicFramePr>
        <p:xfrm>
          <a:off x="49670" y="1129299"/>
          <a:ext cx="5224978" cy="5638470"/>
        </p:xfrm>
        <a:graphic>
          <a:graphicData uri="http://schemas.openxmlformats.org/drawingml/2006/table">
            <a:tbl>
              <a:tblPr/>
              <a:tblGrid>
                <a:gridCol w="688518">
                  <a:extLst>
                    <a:ext uri="{9D8B030D-6E8A-4147-A177-3AD203B41FA5}">
                      <a16:colId xmlns:a16="http://schemas.microsoft.com/office/drawing/2014/main" val="2411905026"/>
                    </a:ext>
                  </a:extLst>
                </a:gridCol>
                <a:gridCol w="4536460">
                  <a:extLst>
                    <a:ext uri="{9D8B030D-6E8A-4147-A177-3AD203B41FA5}">
                      <a16:colId xmlns:a16="http://schemas.microsoft.com/office/drawing/2014/main" val="3734084384"/>
                    </a:ext>
                  </a:extLst>
                </a:gridCol>
              </a:tblGrid>
              <a:tr h="187949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Steady</a:t>
                      </a:r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059368"/>
                  </a:ext>
                </a:extLst>
              </a:tr>
              <a:tr h="187949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Tal</a:t>
                      </a:r>
                      <a:r>
                        <a:rPr lang="en-US" sz="1200" b="0" dirty="0">
                          <a:solidFill>
                            <a:srgbClr val="FF478D"/>
                          </a:solidFill>
                          <a:latin typeface="Consolas" panose="020B0609020204030204" pitchFamily="49" charset="0"/>
                        </a:rPr>
                        <a:t>king</a:t>
                      </a:r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969933"/>
                  </a:ext>
                </a:extLst>
              </a:tr>
              <a:tr h="1879490"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Slow </a:t>
                      </a:r>
                    </a:p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478D"/>
                          </a:solidFill>
                          <a:effectLst/>
                          <a:latin typeface="Consolas" panose="020B0609020204030204" pitchFamily="49" charset="0"/>
                        </a:rPr>
                        <a:t>Translation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4454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PURE Result For MTTS_CAN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CC4B4-D3EE-CB18-E28A-CB254F142EFA}"/>
              </a:ext>
            </a:extLst>
          </p:cNvPr>
          <p:cNvSpPr txBox="1"/>
          <p:nvPr/>
        </p:nvSpPr>
        <p:spPr>
          <a:xfrm>
            <a:off x="4806640" y="486023"/>
            <a:ext cx="1080120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478D"/>
                </a:solidFill>
                <a:effectLst/>
                <a:latin typeface="Consolas" panose="020B0609020204030204" pitchFamily="49" charset="0"/>
              </a:rPr>
              <a:t>Video_8</a:t>
            </a:r>
          </a:p>
        </p:txBody>
      </p:sp>
    </p:spTree>
    <p:extLst>
      <p:ext uri="{BB962C8B-B14F-4D97-AF65-F5344CB8AC3E}">
        <p14:creationId xmlns:p14="http://schemas.microsoft.com/office/powerpoint/2010/main" val="414789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A695F6F1-EEC0-D677-EA1A-EC4DA7DCC30E}"/>
              </a:ext>
            </a:extLst>
          </p:cNvPr>
          <p:cNvSpPr/>
          <p:nvPr/>
        </p:nvSpPr>
        <p:spPr>
          <a:xfrm>
            <a:off x="4090845" y="1166684"/>
            <a:ext cx="1195266" cy="174985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r>
              <a:rPr lang="en-US" sz="1000" dirty="0"/>
              <a:t>Input X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r>
              <a:rPr lang="en-US" sz="1000" dirty="0"/>
              <a:t>Output y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B8C67DF3-A7D3-DD71-342E-4257AFB7D03F}"/>
              </a:ext>
            </a:extLst>
          </p:cNvPr>
          <p:cNvSpPr/>
          <p:nvPr/>
        </p:nvSpPr>
        <p:spPr>
          <a:xfrm>
            <a:off x="142715" y="3883715"/>
            <a:ext cx="5219534" cy="3493013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A4560FD-0B19-B3D6-EE72-2B3C4B64207C}"/>
              </a:ext>
            </a:extLst>
          </p:cNvPr>
          <p:cNvSpPr/>
          <p:nvPr/>
        </p:nvSpPr>
        <p:spPr>
          <a:xfrm>
            <a:off x="58980" y="1142723"/>
            <a:ext cx="3346205" cy="243047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 err="1">
                <a:latin typeface="Caladea"/>
                <a:ea typeface="HY견고딕" pitchFamily="18" charset="-127"/>
              </a:rPr>
              <a:t>pyVHR</a:t>
            </a:r>
            <a:r>
              <a:rPr lang="en-US" altLang="ko-KR" sz="3000" dirty="0">
                <a:latin typeface="Caladea"/>
                <a:ea typeface="HY견고딕" pitchFamily="18" charset="-127"/>
              </a:rPr>
              <a:t>       Peak Detection Hybrid Experiment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D47717-7A8B-AC50-7F70-F15679F8B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41" y="1215529"/>
            <a:ext cx="846724" cy="10419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4F2359-CD3D-100E-0BAA-D0DACB0CE82D}"/>
              </a:ext>
            </a:extLst>
          </p:cNvPr>
          <p:cNvSpPr/>
          <p:nvPr/>
        </p:nvSpPr>
        <p:spPr>
          <a:xfrm>
            <a:off x="1951739" y="1452045"/>
            <a:ext cx="1054778" cy="5689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Mean</a:t>
            </a:r>
            <a:r>
              <a:rPr lang="en-US" sz="1200" b="1" dirty="0">
                <a:solidFill>
                  <a:srgbClr val="FF0000"/>
                </a:solidFill>
              </a:rPr>
              <a:t> R</a:t>
            </a:r>
            <a:r>
              <a:rPr lang="en-US" sz="1200" b="1" dirty="0">
                <a:solidFill>
                  <a:srgbClr val="00B050"/>
                </a:solidFill>
              </a:rPr>
              <a:t>G</a:t>
            </a:r>
            <a:r>
              <a:rPr lang="en-US" sz="1200" b="1" dirty="0">
                <a:solidFill>
                  <a:srgbClr val="0070C0"/>
                </a:solidFill>
              </a:rPr>
              <a:t>B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Extraction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AE0DAD-91C8-7BDA-88C2-29F51C33CB90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1301865" y="1736515"/>
            <a:ext cx="649874" cy="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619D7BF-CFD1-A070-3732-28A516D1D979}"/>
              </a:ext>
            </a:extLst>
          </p:cNvPr>
          <p:cNvSpPr/>
          <p:nvPr/>
        </p:nvSpPr>
        <p:spPr>
          <a:xfrm>
            <a:off x="195348" y="2589358"/>
            <a:ext cx="1366309" cy="8643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Ground Truth </a:t>
            </a:r>
          </a:p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Line 0: </a:t>
            </a:r>
          </a:p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[values of </a:t>
            </a:r>
          </a:p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</a:p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BVP signal]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D194FB-0535-F7EE-A4CE-A2D9A47F44C2}"/>
              </a:ext>
            </a:extLst>
          </p:cNvPr>
          <p:cNvSpPr/>
          <p:nvPr/>
        </p:nvSpPr>
        <p:spPr>
          <a:xfrm>
            <a:off x="1973631" y="2830917"/>
            <a:ext cx="1010994" cy="381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BVP Signal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26C85C-831B-3EA3-84E4-8C38F4B3683D}"/>
              </a:ext>
            </a:extLst>
          </p:cNvPr>
          <p:cNvSpPr/>
          <p:nvPr/>
        </p:nvSpPr>
        <p:spPr>
          <a:xfrm>
            <a:off x="3102993" y="4001370"/>
            <a:ext cx="1872209" cy="11316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Peak Detection</a:t>
            </a: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D1C66E-2623-FCC6-51CB-554A891E0BE5}"/>
              </a:ext>
            </a:extLst>
          </p:cNvPr>
          <p:cNvSpPr/>
          <p:nvPr/>
        </p:nvSpPr>
        <p:spPr>
          <a:xfrm>
            <a:off x="3238715" y="4497535"/>
            <a:ext cx="1584176" cy="4147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scipy_find_peaks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Adaptive</a:t>
            </a:r>
          </a:p>
        </p:txBody>
      </p:sp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023169C-F427-82E8-B256-76EC9030FFE5}"/>
              </a:ext>
            </a:extLst>
          </p:cNvPr>
          <p:cNvSpPr/>
          <p:nvPr/>
        </p:nvSpPr>
        <p:spPr>
          <a:xfrm>
            <a:off x="3542371" y="6427161"/>
            <a:ext cx="1080120" cy="7200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MAE</a:t>
            </a:r>
          </a:p>
          <a:p>
            <a:pPr algn="ctr"/>
            <a:r>
              <a:rPr lang="en-US" sz="1400" dirty="0"/>
              <a:t>BPM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58DD664F-37E4-0099-A7D9-4DA9FE91517D}"/>
              </a:ext>
            </a:extLst>
          </p:cNvPr>
          <p:cNvCxnSpPr>
            <a:cxnSpLocks/>
            <a:stCxn id="126" idx="2"/>
            <a:endCxn id="69" idx="2"/>
          </p:cNvCxnSpPr>
          <p:nvPr/>
        </p:nvCxnSpPr>
        <p:spPr>
          <a:xfrm rot="5400000" flipH="1" flipV="1">
            <a:off x="2433120" y="5724976"/>
            <a:ext cx="47026" cy="2171476"/>
          </a:xfrm>
          <a:prstGeom prst="bentConnector4">
            <a:avLst>
              <a:gd name="adj1" fmla="val -486114"/>
              <a:gd name="adj2" fmla="val 7216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0B0F189-6C36-9595-BF59-347FDD0210E0}"/>
              </a:ext>
            </a:extLst>
          </p:cNvPr>
          <p:cNvSpPr/>
          <p:nvPr/>
        </p:nvSpPr>
        <p:spPr>
          <a:xfrm>
            <a:off x="347409" y="4354007"/>
            <a:ext cx="2021987" cy="4147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Peak-to-Peak Interval </a:t>
            </a:r>
          </a:p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BPM Calculation</a:t>
            </a:r>
          </a:p>
        </p:txBody>
      </p:sp>
      <p:sp>
        <p:nvSpPr>
          <p:cNvPr id="117" name="Cross 116">
            <a:extLst>
              <a:ext uri="{FF2B5EF4-FFF2-40B4-BE49-F238E27FC236}">
                <a16:creationId xmlns:a16="http://schemas.microsoft.com/office/drawing/2014/main" id="{D3F75F0B-B072-AF00-08BE-B374CADA9F87}"/>
              </a:ext>
            </a:extLst>
          </p:cNvPr>
          <p:cNvSpPr/>
          <p:nvPr/>
        </p:nvSpPr>
        <p:spPr>
          <a:xfrm rot="5400000">
            <a:off x="1529379" y="392875"/>
            <a:ext cx="380710" cy="376996"/>
          </a:xfrm>
          <a:prstGeom prst="plus">
            <a:avLst>
              <a:gd name="adj" fmla="val 42345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Punched Tape 55">
            <a:extLst>
              <a:ext uri="{FF2B5EF4-FFF2-40B4-BE49-F238E27FC236}">
                <a16:creationId xmlns:a16="http://schemas.microsoft.com/office/drawing/2014/main" id="{AE233FF8-100E-249F-37C3-D0276BDA873A}"/>
              </a:ext>
            </a:extLst>
          </p:cNvPr>
          <p:cNvSpPr/>
          <p:nvPr/>
        </p:nvSpPr>
        <p:spPr>
          <a:xfrm>
            <a:off x="1797795" y="2147006"/>
            <a:ext cx="1366310" cy="493298"/>
          </a:xfrm>
          <a:prstGeom prst="flowChartPunchedTap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pyVHR</a:t>
            </a:r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FrameWork</a:t>
            </a:r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BAD02F-6CA8-E667-39EC-0C8A3C1E032B}"/>
              </a:ext>
            </a:extLst>
          </p:cNvPr>
          <p:cNvSpPr/>
          <p:nvPr/>
        </p:nvSpPr>
        <p:spPr>
          <a:xfrm>
            <a:off x="726306" y="5276573"/>
            <a:ext cx="1289175" cy="559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1" name="Picture 7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E77709F-983A-F367-7AB7-A1474DD0C4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7" y="5393838"/>
            <a:ext cx="1090272" cy="339163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ED3302DE-698F-B9A3-0327-B2AF1F155DB6}"/>
              </a:ext>
            </a:extLst>
          </p:cNvPr>
          <p:cNvSpPr/>
          <p:nvPr/>
        </p:nvSpPr>
        <p:spPr>
          <a:xfrm>
            <a:off x="408113" y="6342003"/>
            <a:ext cx="1925564" cy="4922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Find The Median For Each Block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10D29EE-EDFF-3ECC-EF77-E94807FF036B}"/>
              </a:ext>
            </a:extLst>
          </p:cNvPr>
          <p:cNvCxnSpPr>
            <a:cxnSpLocks/>
            <a:stCxn id="57" idx="2"/>
            <a:endCxn id="126" idx="0"/>
          </p:cNvCxnSpPr>
          <p:nvPr/>
        </p:nvCxnSpPr>
        <p:spPr>
          <a:xfrm>
            <a:off x="1370894" y="5835694"/>
            <a:ext cx="1" cy="50630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470C4DF1-D373-8235-09C1-EF6E7AA2CF8E}"/>
              </a:ext>
            </a:extLst>
          </p:cNvPr>
          <p:cNvCxnSpPr>
            <a:cxnSpLocks/>
            <a:stCxn id="45" idx="1"/>
            <a:endCxn id="77" idx="3"/>
          </p:cNvCxnSpPr>
          <p:nvPr/>
        </p:nvCxnSpPr>
        <p:spPr>
          <a:xfrm flipH="1" flipV="1">
            <a:off x="2369396" y="4561390"/>
            <a:ext cx="733597" cy="5795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668983E-A098-BBD4-2DFA-13F5647709C4}"/>
              </a:ext>
            </a:extLst>
          </p:cNvPr>
          <p:cNvCxnSpPr>
            <a:cxnSpLocks/>
            <a:stCxn id="77" idx="2"/>
            <a:endCxn id="57" idx="0"/>
          </p:cNvCxnSpPr>
          <p:nvPr/>
        </p:nvCxnSpPr>
        <p:spPr>
          <a:xfrm>
            <a:off x="1358403" y="4768773"/>
            <a:ext cx="12491" cy="50780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B91460-7E9D-A7A0-A44E-5AD3CAA65619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 flipV="1">
            <a:off x="1561657" y="3021531"/>
            <a:ext cx="411974" cy="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60C9C5C-F74A-F438-5B14-1DB5DAFCCCF8}"/>
              </a:ext>
            </a:extLst>
          </p:cNvPr>
          <p:cNvSpPr/>
          <p:nvPr/>
        </p:nvSpPr>
        <p:spPr>
          <a:xfrm rot="282004">
            <a:off x="6534752" y="981538"/>
            <a:ext cx="111942" cy="116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E4FB16-4674-1D0B-EB5D-5B695816DA68}"/>
              </a:ext>
            </a:extLst>
          </p:cNvPr>
          <p:cNvSpPr/>
          <p:nvPr/>
        </p:nvSpPr>
        <p:spPr>
          <a:xfrm rot="282004">
            <a:off x="6534752" y="1252326"/>
            <a:ext cx="111942" cy="116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06B204F-CA78-5C92-E4CC-4F5050DF164A}"/>
              </a:ext>
            </a:extLst>
          </p:cNvPr>
          <p:cNvSpPr/>
          <p:nvPr/>
        </p:nvSpPr>
        <p:spPr>
          <a:xfrm rot="282004">
            <a:off x="6534752" y="1537405"/>
            <a:ext cx="111942" cy="116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8D8BD2-757D-5642-3281-090B167FF406}"/>
              </a:ext>
            </a:extLst>
          </p:cNvPr>
          <p:cNvSpPr/>
          <p:nvPr/>
        </p:nvSpPr>
        <p:spPr>
          <a:xfrm rot="282004">
            <a:off x="6534752" y="1785041"/>
            <a:ext cx="111942" cy="116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2C619F1-5871-3D73-E5DD-67C84D714C6B}"/>
              </a:ext>
            </a:extLst>
          </p:cNvPr>
          <p:cNvSpPr/>
          <p:nvPr/>
        </p:nvSpPr>
        <p:spPr>
          <a:xfrm rot="282004">
            <a:off x="6534752" y="2038035"/>
            <a:ext cx="111942" cy="116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63AB61-116D-416B-BD57-E491EF06AA36}"/>
              </a:ext>
            </a:extLst>
          </p:cNvPr>
          <p:cNvSpPr/>
          <p:nvPr/>
        </p:nvSpPr>
        <p:spPr>
          <a:xfrm rot="18768939">
            <a:off x="6534752" y="2302403"/>
            <a:ext cx="111942" cy="116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3A2DA75-962A-C54F-3F05-697AC639A91B}"/>
              </a:ext>
            </a:extLst>
          </p:cNvPr>
          <p:cNvSpPr/>
          <p:nvPr/>
        </p:nvSpPr>
        <p:spPr>
          <a:xfrm rot="282004">
            <a:off x="7391671" y="1315574"/>
            <a:ext cx="111942" cy="11634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76F284E-B737-BC69-53E3-A692245C6DB5}"/>
              </a:ext>
            </a:extLst>
          </p:cNvPr>
          <p:cNvSpPr/>
          <p:nvPr/>
        </p:nvSpPr>
        <p:spPr>
          <a:xfrm rot="282004">
            <a:off x="7391671" y="1600653"/>
            <a:ext cx="111942" cy="11634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CF5A02B-1B6F-5DEB-CE3D-03C67D411EF6}"/>
              </a:ext>
            </a:extLst>
          </p:cNvPr>
          <p:cNvSpPr/>
          <p:nvPr/>
        </p:nvSpPr>
        <p:spPr>
          <a:xfrm rot="282004">
            <a:off x="7391671" y="1848289"/>
            <a:ext cx="111942" cy="11634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72CB7C-F361-E55E-1FF6-2B7A79E4C2C5}"/>
              </a:ext>
            </a:extLst>
          </p:cNvPr>
          <p:cNvSpPr/>
          <p:nvPr/>
        </p:nvSpPr>
        <p:spPr>
          <a:xfrm rot="282004">
            <a:off x="7391671" y="2101283"/>
            <a:ext cx="111942" cy="11634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EBB5515-497A-BDF8-0A17-5A638EEC7DB8}"/>
              </a:ext>
            </a:extLst>
          </p:cNvPr>
          <p:cNvSpPr/>
          <p:nvPr/>
        </p:nvSpPr>
        <p:spPr>
          <a:xfrm rot="282004">
            <a:off x="8067493" y="987784"/>
            <a:ext cx="111942" cy="1163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612603C-2512-4D08-3D87-D2F44AF0A50E}"/>
              </a:ext>
            </a:extLst>
          </p:cNvPr>
          <p:cNvSpPr/>
          <p:nvPr/>
        </p:nvSpPr>
        <p:spPr>
          <a:xfrm rot="282004">
            <a:off x="8067493" y="1258572"/>
            <a:ext cx="111942" cy="1163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6D460AA-DEFC-D993-71B5-10F1714F4372}"/>
              </a:ext>
            </a:extLst>
          </p:cNvPr>
          <p:cNvSpPr/>
          <p:nvPr/>
        </p:nvSpPr>
        <p:spPr>
          <a:xfrm rot="282004">
            <a:off x="8067493" y="1543651"/>
            <a:ext cx="111942" cy="1163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2324CEA-4351-E4D1-B9D9-88ECBA505D69}"/>
              </a:ext>
            </a:extLst>
          </p:cNvPr>
          <p:cNvSpPr/>
          <p:nvPr/>
        </p:nvSpPr>
        <p:spPr>
          <a:xfrm rot="282004">
            <a:off x="8067493" y="1791287"/>
            <a:ext cx="111942" cy="1163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495BD6A-A918-1428-DCD8-368F2F2D1061}"/>
              </a:ext>
            </a:extLst>
          </p:cNvPr>
          <p:cNvSpPr/>
          <p:nvPr/>
        </p:nvSpPr>
        <p:spPr>
          <a:xfrm rot="282004">
            <a:off x="8067493" y="2044281"/>
            <a:ext cx="111942" cy="1163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6947303-1B64-EA5D-5D7A-28AECAA5455C}"/>
              </a:ext>
            </a:extLst>
          </p:cNvPr>
          <p:cNvSpPr/>
          <p:nvPr/>
        </p:nvSpPr>
        <p:spPr>
          <a:xfrm rot="18768939">
            <a:off x="8067493" y="2308649"/>
            <a:ext cx="111942" cy="1163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7AEBC0D-CE82-70A8-82D0-A4A10EA7EAAB}"/>
              </a:ext>
            </a:extLst>
          </p:cNvPr>
          <p:cNvSpPr/>
          <p:nvPr/>
        </p:nvSpPr>
        <p:spPr>
          <a:xfrm rot="282004">
            <a:off x="8661208" y="1376828"/>
            <a:ext cx="111942" cy="1163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39700B8-7738-D37B-EAEE-1B464DF1510D}"/>
              </a:ext>
            </a:extLst>
          </p:cNvPr>
          <p:cNvSpPr/>
          <p:nvPr/>
        </p:nvSpPr>
        <p:spPr>
          <a:xfrm rot="282004">
            <a:off x="8661208" y="1661907"/>
            <a:ext cx="111942" cy="1163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534F014-DA43-63EC-F99A-AEC74A22F947}"/>
              </a:ext>
            </a:extLst>
          </p:cNvPr>
          <p:cNvSpPr/>
          <p:nvPr/>
        </p:nvSpPr>
        <p:spPr>
          <a:xfrm rot="282004">
            <a:off x="8661208" y="1909543"/>
            <a:ext cx="111942" cy="1163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47B701-793C-922E-47C7-5C7771374BA6}"/>
              </a:ext>
            </a:extLst>
          </p:cNvPr>
          <p:cNvCxnSpPr>
            <a:stCxn id="21" idx="6"/>
            <a:endCxn id="29" idx="2"/>
          </p:cNvCxnSpPr>
          <p:nvPr/>
        </p:nvCxnSpPr>
        <p:spPr>
          <a:xfrm>
            <a:off x="6646506" y="1044294"/>
            <a:ext cx="745353" cy="32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D94F5D0-EF6A-FD8D-4EA1-7E9A176FA413}"/>
              </a:ext>
            </a:extLst>
          </p:cNvPr>
          <p:cNvCxnSpPr>
            <a:cxnSpLocks/>
            <a:stCxn id="21" idx="6"/>
            <a:endCxn id="31" idx="3"/>
          </p:cNvCxnSpPr>
          <p:nvPr/>
        </p:nvCxnSpPr>
        <p:spPr>
          <a:xfrm>
            <a:off x="6646506" y="1044294"/>
            <a:ext cx="758322" cy="65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D74EDE-44F4-8234-64A5-CE9769839C3C}"/>
              </a:ext>
            </a:extLst>
          </p:cNvPr>
          <p:cNvCxnSpPr>
            <a:cxnSpLocks/>
            <a:stCxn id="21" idx="6"/>
            <a:endCxn id="32" idx="3"/>
          </p:cNvCxnSpPr>
          <p:nvPr/>
        </p:nvCxnSpPr>
        <p:spPr>
          <a:xfrm>
            <a:off x="6646506" y="1044294"/>
            <a:ext cx="758322" cy="899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2634B23-8241-C415-5A82-1351DB5ECDF9}"/>
              </a:ext>
            </a:extLst>
          </p:cNvPr>
          <p:cNvCxnSpPr>
            <a:cxnSpLocks/>
            <a:stCxn id="21" idx="6"/>
            <a:endCxn id="33" idx="3"/>
          </p:cNvCxnSpPr>
          <p:nvPr/>
        </p:nvCxnSpPr>
        <p:spPr>
          <a:xfrm>
            <a:off x="6646506" y="1044294"/>
            <a:ext cx="758322" cy="115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F4C1177-BACC-7949-BCA3-0D5D58F5B6C0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6646506" y="1315082"/>
            <a:ext cx="745353" cy="54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37B13EF-A3FB-6672-62E9-7C17A2B9A3C2}"/>
              </a:ext>
            </a:extLst>
          </p:cNvPr>
          <p:cNvCxnSpPr>
            <a:cxnSpLocks/>
            <a:stCxn id="22" idx="6"/>
            <a:endCxn id="31" idx="2"/>
          </p:cNvCxnSpPr>
          <p:nvPr/>
        </p:nvCxnSpPr>
        <p:spPr>
          <a:xfrm>
            <a:off x="6646506" y="1315082"/>
            <a:ext cx="745353" cy="339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3ADA816-18E1-5858-A033-5E1F2A890C00}"/>
              </a:ext>
            </a:extLst>
          </p:cNvPr>
          <p:cNvCxnSpPr>
            <a:cxnSpLocks/>
            <a:stCxn id="22" idx="6"/>
            <a:endCxn id="32" idx="3"/>
          </p:cNvCxnSpPr>
          <p:nvPr/>
        </p:nvCxnSpPr>
        <p:spPr>
          <a:xfrm>
            <a:off x="6646506" y="1315082"/>
            <a:ext cx="758322" cy="629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40285A0-1AAB-FA1B-47EE-94170555941A}"/>
              </a:ext>
            </a:extLst>
          </p:cNvPr>
          <p:cNvCxnSpPr>
            <a:cxnSpLocks/>
            <a:stCxn id="22" idx="6"/>
            <a:endCxn id="33" idx="3"/>
          </p:cNvCxnSpPr>
          <p:nvPr/>
        </p:nvCxnSpPr>
        <p:spPr>
          <a:xfrm>
            <a:off x="6646506" y="1315082"/>
            <a:ext cx="758322" cy="882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458B55D-3922-20F6-A7B9-66B867CE0626}"/>
              </a:ext>
            </a:extLst>
          </p:cNvPr>
          <p:cNvCxnSpPr>
            <a:cxnSpLocks/>
            <a:stCxn id="23" idx="6"/>
            <a:endCxn id="29" idx="1"/>
          </p:cNvCxnSpPr>
          <p:nvPr/>
        </p:nvCxnSpPr>
        <p:spPr>
          <a:xfrm flipV="1">
            <a:off x="6646506" y="1329507"/>
            <a:ext cx="765062" cy="270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52FD3F0-F0F2-FA1D-FC83-65EE63F3961C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>
            <a:off x="6646506" y="1600161"/>
            <a:ext cx="745353" cy="54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F7ECF99-2914-3C5F-A649-EB92D9A0ED0E}"/>
              </a:ext>
            </a:extLst>
          </p:cNvPr>
          <p:cNvCxnSpPr>
            <a:cxnSpLocks/>
            <a:stCxn id="23" idx="6"/>
            <a:endCxn id="33" idx="3"/>
          </p:cNvCxnSpPr>
          <p:nvPr/>
        </p:nvCxnSpPr>
        <p:spPr>
          <a:xfrm>
            <a:off x="6646506" y="1600161"/>
            <a:ext cx="758322" cy="597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470CEE8-6965-04F9-2C0C-2ADFCEE40676}"/>
              </a:ext>
            </a:extLst>
          </p:cNvPr>
          <p:cNvCxnSpPr>
            <a:cxnSpLocks/>
            <a:stCxn id="24" idx="6"/>
            <a:endCxn id="29" idx="2"/>
          </p:cNvCxnSpPr>
          <p:nvPr/>
        </p:nvCxnSpPr>
        <p:spPr>
          <a:xfrm flipV="1">
            <a:off x="6646506" y="1369158"/>
            <a:ext cx="745353" cy="478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A1B4551-1CE4-90DC-298D-EAE6C36DFA6B}"/>
              </a:ext>
            </a:extLst>
          </p:cNvPr>
          <p:cNvCxnSpPr>
            <a:cxnSpLocks/>
            <a:stCxn id="24" idx="6"/>
            <a:endCxn id="31" idx="2"/>
          </p:cNvCxnSpPr>
          <p:nvPr/>
        </p:nvCxnSpPr>
        <p:spPr>
          <a:xfrm flipV="1">
            <a:off x="6646506" y="1654237"/>
            <a:ext cx="745353" cy="193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01BB87E-0410-EFA6-8FE3-0B1EB7980936}"/>
              </a:ext>
            </a:extLst>
          </p:cNvPr>
          <p:cNvCxnSpPr>
            <a:cxnSpLocks/>
            <a:stCxn id="24" idx="6"/>
            <a:endCxn id="32" idx="2"/>
          </p:cNvCxnSpPr>
          <p:nvPr/>
        </p:nvCxnSpPr>
        <p:spPr>
          <a:xfrm>
            <a:off x="6646506" y="1847797"/>
            <a:ext cx="745353" cy="54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062EDC3-FD4C-C93F-00A9-014F762D08D4}"/>
              </a:ext>
            </a:extLst>
          </p:cNvPr>
          <p:cNvCxnSpPr>
            <a:cxnSpLocks/>
            <a:stCxn id="24" idx="6"/>
            <a:endCxn id="33" idx="3"/>
          </p:cNvCxnSpPr>
          <p:nvPr/>
        </p:nvCxnSpPr>
        <p:spPr>
          <a:xfrm>
            <a:off x="6646506" y="1847797"/>
            <a:ext cx="758322" cy="349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6AF560E-F362-69E1-7DC7-98D4A60B2AC3}"/>
              </a:ext>
            </a:extLst>
          </p:cNvPr>
          <p:cNvCxnSpPr>
            <a:cxnSpLocks/>
            <a:stCxn id="23" idx="6"/>
            <a:endCxn id="32" idx="2"/>
          </p:cNvCxnSpPr>
          <p:nvPr/>
        </p:nvCxnSpPr>
        <p:spPr>
          <a:xfrm>
            <a:off x="6646506" y="1600161"/>
            <a:ext cx="745353" cy="301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3CC0D5C-A366-029F-D4EA-86AC13A36698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6646506" y="1369158"/>
            <a:ext cx="745353" cy="731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2743941-E427-52D3-DED5-095D77BA4239}"/>
              </a:ext>
            </a:extLst>
          </p:cNvPr>
          <p:cNvCxnSpPr>
            <a:cxnSpLocks/>
            <a:stCxn id="25" idx="6"/>
            <a:endCxn id="31" idx="2"/>
          </p:cNvCxnSpPr>
          <p:nvPr/>
        </p:nvCxnSpPr>
        <p:spPr>
          <a:xfrm flipV="1">
            <a:off x="6646506" y="1654237"/>
            <a:ext cx="745353" cy="446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B5F5EA8-A77D-7743-E5F2-CBE2041D5A04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 flipV="1">
            <a:off x="6646506" y="1901873"/>
            <a:ext cx="745353" cy="198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B4E50A3-3E6E-C18A-B843-CB09115D8D3A}"/>
              </a:ext>
            </a:extLst>
          </p:cNvPr>
          <p:cNvCxnSpPr>
            <a:cxnSpLocks/>
            <a:stCxn id="25" idx="6"/>
            <a:endCxn id="33" idx="2"/>
          </p:cNvCxnSpPr>
          <p:nvPr/>
        </p:nvCxnSpPr>
        <p:spPr>
          <a:xfrm>
            <a:off x="6646506" y="2100791"/>
            <a:ext cx="745353" cy="54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56AF62A-41BF-B6FB-0195-FD1A30D52A8B}"/>
              </a:ext>
            </a:extLst>
          </p:cNvPr>
          <p:cNvCxnSpPr>
            <a:cxnSpLocks/>
            <a:stCxn id="26" idx="5"/>
            <a:endCxn id="29" idx="2"/>
          </p:cNvCxnSpPr>
          <p:nvPr/>
        </p:nvCxnSpPr>
        <p:spPr>
          <a:xfrm flipV="1">
            <a:off x="6647793" y="1369158"/>
            <a:ext cx="744066" cy="99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B5DCE4E-3E89-036C-26DB-D5632EC74F7A}"/>
              </a:ext>
            </a:extLst>
          </p:cNvPr>
          <p:cNvCxnSpPr>
            <a:cxnSpLocks/>
            <a:stCxn id="26" idx="5"/>
            <a:endCxn id="31" idx="2"/>
          </p:cNvCxnSpPr>
          <p:nvPr/>
        </p:nvCxnSpPr>
        <p:spPr>
          <a:xfrm flipV="1">
            <a:off x="6647793" y="1654237"/>
            <a:ext cx="744066" cy="705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36AAB884-BECE-7C1C-660E-4C08D3896614}"/>
              </a:ext>
            </a:extLst>
          </p:cNvPr>
          <p:cNvCxnSpPr>
            <a:cxnSpLocks/>
            <a:stCxn id="26" idx="5"/>
            <a:endCxn id="32" idx="2"/>
          </p:cNvCxnSpPr>
          <p:nvPr/>
        </p:nvCxnSpPr>
        <p:spPr>
          <a:xfrm flipV="1">
            <a:off x="6647793" y="1901873"/>
            <a:ext cx="744066" cy="457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5DABACD5-4992-2E3B-E425-A82D4DF87D5D}"/>
              </a:ext>
            </a:extLst>
          </p:cNvPr>
          <p:cNvCxnSpPr>
            <a:cxnSpLocks/>
            <a:stCxn id="26" idx="5"/>
            <a:endCxn id="33" idx="2"/>
          </p:cNvCxnSpPr>
          <p:nvPr/>
        </p:nvCxnSpPr>
        <p:spPr>
          <a:xfrm flipV="1">
            <a:off x="6647793" y="2154867"/>
            <a:ext cx="744066" cy="20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87481721-B10E-BC1B-1E97-91CC603B0CE2}"/>
              </a:ext>
            </a:extLst>
          </p:cNvPr>
          <p:cNvCxnSpPr>
            <a:cxnSpLocks/>
            <a:stCxn id="29" idx="6"/>
            <a:endCxn id="35" idx="2"/>
          </p:cNvCxnSpPr>
          <p:nvPr/>
        </p:nvCxnSpPr>
        <p:spPr>
          <a:xfrm flipV="1">
            <a:off x="7503425" y="1041368"/>
            <a:ext cx="564256" cy="336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B872F4D2-81E2-E10E-ACCB-F6E6F7CBD6BF}"/>
              </a:ext>
            </a:extLst>
          </p:cNvPr>
          <p:cNvCxnSpPr>
            <a:cxnSpLocks/>
            <a:stCxn id="29" idx="6"/>
            <a:endCxn id="37" idx="2"/>
          </p:cNvCxnSpPr>
          <p:nvPr/>
        </p:nvCxnSpPr>
        <p:spPr>
          <a:xfrm flipV="1">
            <a:off x="7503425" y="1312156"/>
            <a:ext cx="564256" cy="66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677B6C6-4AD8-7D19-D1E2-6EEBCE4ABE1E}"/>
              </a:ext>
            </a:extLst>
          </p:cNvPr>
          <p:cNvCxnSpPr>
            <a:cxnSpLocks/>
            <a:stCxn id="29" idx="6"/>
            <a:endCxn id="38" idx="2"/>
          </p:cNvCxnSpPr>
          <p:nvPr/>
        </p:nvCxnSpPr>
        <p:spPr>
          <a:xfrm>
            <a:off x="7503425" y="1378330"/>
            <a:ext cx="564256" cy="218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51D48705-4D0D-F117-5614-05B761F72472}"/>
              </a:ext>
            </a:extLst>
          </p:cNvPr>
          <p:cNvCxnSpPr>
            <a:cxnSpLocks/>
            <a:stCxn id="29" idx="6"/>
            <a:endCxn id="40" idx="2"/>
          </p:cNvCxnSpPr>
          <p:nvPr/>
        </p:nvCxnSpPr>
        <p:spPr>
          <a:xfrm>
            <a:off x="7503425" y="1378330"/>
            <a:ext cx="564256" cy="466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F2A1AE5-FA36-7171-5A96-9F74646424EF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7503425" y="1378330"/>
            <a:ext cx="564256" cy="719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B9282D61-A154-466F-1603-9C6BA0E40DFA}"/>
              </a:ext>
            </a:extLst>
          </p:cNvPr>
          <p:cNvCxnSpPr>
            <a:cxnSpLocks/>
            <a:stCxn id="29" idx="6"/>
            <a:endCxn id="43" idx="1"/>
          </p:cNvCxnSpPr>
          <p:nvPr/>
        </p:nvCxnSpPr>
        <p:spPr>
          <a:xfrm>
            <a:off x="7503425" y="1378330"/>
            <a:ext cx="562969" cy="989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13AEC7C-3F76-8B52-712D-EC1C4ABBD0F7}"/>
              </a:ext>
            </a:extLst>
          </p:cNvPr>
          <p:cNvCxnSpPr>
            <a:cxnSpLocks/>
            <a:stCxn id="31" idx="6"/>
            <a:endCxn id="35" idx="2"/>
          </p:cNvCxnSpPr>
          <p:nvPr/>
        </p:nvCxnSpPr>
        <p:spPr>
          <a:xfrm flipV="1">
            <a:off x="7503425" y="1041368"/>
            <a:ext cx="564256" cy="622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EA0428AA-A003-63BF-7A84-077FB62DE3E2}"/>
              </a:ext>
            </a:extLst>
          </p:cNvPr>
          <p:cNvCxnSpPr>
            <a:cxnSpLocks/>
            <a:stCxn id="31" idx="6"/>
            <a:endCxn id="37" idx="2"/>
          </p:cNvCxnSpPr>
          <p:nvPr/>
        </p:nvCxnSpPr>
        <p:spPr>
          <a:xfrm flipV="1">
            <a:off x="7503425" y="1312156"/>
            <a:ext cx="564256" cy="351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70F533BA-DCFB-6C7D-29ED-C7150D8D31C7}"/>
              </a:ext>
            </a:extLst>
          </p:cNvPr>
          <p:cNvCxnSpPr>
            <a:cxnSpLocks/>
            <a:stCxn id="31" idx="6"/>
            <a:endCxn id="38" idx="2"/>
          </p:cNvCxnSpPr>
          <p:nvPr/>
        </p:nvCxnSpPr>
        <p:spPr>
          <a:xfrm flipV="1">
            <a:off x="7503425" y="1597235"/>
            <a:ext cx="564256" cy="66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8B02E85D-04AD-B64D-CD8A-3F6DE7C5475C}"/>
              </a:ext>
            </a:extLst>
          </p:cNvPr>
          <p:cNvCxnSpPr>
            <a:cxnSpLocks/>
            <a:stCxn id="31" idx="6"/>
            <a:endCxn id="40" idx="2"/>
          </p:cNvCxnSpPr>
          <p:nvPr/>
        </p:nvCxnSpPr>
        <p:spPr>
          <a:xfrm>
            <a:off x="7503425" y="1663409"/>
            <a:ext cx="564256" cy="181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FF3331C-A3AF-A373-27CE-9C16961EBC54}"/>
              </a:ext>
            </a:extLst>
          </p:cNvPr>
          <p:cNvCxnSpPr>
            <a:cxnSpLocks/>
            <a:stCxn id="31" idx="6"/>
            <a:endCxn id="42" idx="2"/>
          </p:cNvCxnSpPr>
          <p:nvPr/>
        </p:nvCxnSpPr>
        <p:spPr>
          <a:xfrm>
            <a:off x="7503425" y="1663409"/>
            <a:ext cx="564256" cy="434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C43D43CD-791A-740A-DB9E-81F9C66532F0}"/>
              </a:ext>
            </a:extLst>
          </p:cNvPr>
          <p:cNvCxnSpPr>
            <a:cxnSpLocks/>
            <a:stCxn id="31" idx="6"/>
            <a:endCxn id="43" idx="1"/>
          </p:cNvCxnSpPr>
          <p:nvPr/>
        </p:nvCxnSpPr>
        <p:spPr>
          <a:xfrm>
            <a:off x="7503425" y="1663409"/>
            <a:ext cx="562969" cy="70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1D763E86-50B2-8BF3-862F-D332C42CEF1D}"/>
              </a:ext>
            </a:extLst>
          </p:cNvPr>
          <p:cNvCxnSpPr>
            <a:cxnSpLocks/>
            <a:stCxn id="32" idx="6"/>
            <a:endCxn id="35" idx="2"/>
          </p:cNvCxnSpPr>
          <p:nvPr/>
        </p:nvCxnSpPr>
        <p:spPr>
          <a:xfrm flipV="1">
            <a:off x="7503425" y="1041368"/>
            <a:ext cx="564256" cy="869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58545894-7C63-D474-3FEC-0E9A3C5F5297}"/>
              </a:ext>
            </a:extLst>
          </p:cNvPr>
          <p:cNvCxnSpPr>
            <a:cxnSpLocks/>
            <a:stCxn id="32" idx="6"/>
            <a:endCxn id="37" idx="2"/>
          </p:cNvCxnSpPr>
          <p:nvPr/>
        </p:nvCxnSpPr>
        <p:spPr>
          <a:xfrm flipV="1">
            <a:off x="7503425" y="1312156"/>
            <a:ext cx="564256" cy="598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247AA75-74A0-1D54-35E3-981EF191ECDE}"/>
              </a:ext>
            </a:extLst>
          </p:cNvPr>
          <p:cNvCxnSpPr>
            <a:cxnSpLocks/>
            <a:stCxn id="32" idx="6"/>
            <a:endCxn id="38" idx="2"/>
          </p:cNvCxnSpPr>
          <p:nvPr/>
        </p:nvCxnSpPr>
        <p:spPr>
          <a:xfrm flipV="1">
            <a:off x="7503425" y="1597235"/>
            <a:ext cx="564256" cy="313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E8417261-BBA4-1D00-FA35-3617B21BB578}"/>
              </a:ext>
            </a:extLst>
          </p:cNvPr>
          <p:cNvCxnSpPr>
            <a:cxnSpLocks/>
            <a:stCxn id="32" idx="6"/>
            <a:endCxn id="42" idx="2"/>
          </p:cNvCxnSpPr>
          <p:nvPr/>
        </p:nvCxnSpPr>
        <p:spPr>
          <a:xfrm>
            <a:off x="7503425" y="1911045"/>
            <a:ext cx="564256" cy="186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B9D5ADE1-3F94-0212-3370-969E547C54F9}"/>
              </a:ext>
            </a:extLst>
          </p:cNvPr>
          <p:cNvCxnSpPr>
            <a:cxnSpLocks/>
            <a:stCxn id="32" idx="6"/>
            <a:endCxn id="42" idx="2"/>
          </p:cNvCxnSpPr>
          <p:nvPr/>
        </p:nvCxnSpPr>
        <p:spPr>
          <a:xfrm>
            <a:off x="7503425" y="1911045"/>
            <a:ext cx="564256" cy="186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1AE4ED64-B4EB-55CF-FDEB-6BA3CFE64A96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 flipV="1">
            <a:off x="7503425" y="1844871"/>
            <a:ext cx="564256" cy="66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70573BA2-FB08-B974-035C-AEB6A2CDEB66}"/>
              </a:ext>
            </a:extLst>
          </p:cNvPr>
          <p:cNvCxnSpPr>
            <a:cxnSpLocks/>
            <a:stCxn id="32" idx="6"/>
            <a:endCxn id="43" idx="1"/>
          </p:cNvCxnSpPr>
          <p:nvPr/>
        </p:nvCxnSpPr>
        <p:spPr>
          <a:xfrm>
            <a:off x="7503425" y="1911045"/>
            <a:ext cx="562969" cy="45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78B29DC-F7C3-0060-1D61-9E187A6A736E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 flipV="1">
            <a:off x="7503425" y="1041368"/>
            <a:ext cx="564256" cy="1122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D7B76ABD-CD33-C8DD-9D54-C495E144EC57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 flipV="1">
            <a:off x="7503425" y="1312156"/>
            <a:ext cx="564256" cy="851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F2A07C26-95EE-3ED7-0FAE-0A2C3058A640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 flipV="1">
            <a:off x="7503425" y="1597235"/>
            <a:ext cx="564256" cy="56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E4D5B531-1F1D-4608-AC1E-26C184536468}"/>
              </a:ext>
            </a:extLst>
          </p:cNvPr>
          <p:cNvCxnSpPr>
            <a:cxnSpLocks/>
            <a:stCxn id="33" idx="6"/>
            <a:endCxn id="40" idx="2"/>
          </p:cNvCxnSpPr>
          <p:nvPr/>
        </p:nvCxnSpPr>
        <p:spPr>
          <a:xfrm flipV="1">
            <a:off x="7503425" y="1844871"/>
            <a:ext cx="564256" cy="319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824DA883-C786-166A-F3A5-E64CDB13788D}"/>
              </a:ext>
            </a:extLst>
          </p:cNvPr>
          <p:cNvCxnSpPr>
            <a:cxnSpLocks/>
            <a:stCxn id="33" idx="7"/>
            <a:endCxn id="42" idx="2"/>
          </p:cNvCxnSpPr>
          <p:nvPr/>
        </p:nvCxnSpPr>
        <p:spPr>
          <a:xfrm flipV="1">
            <a:off x="7490456" y="2097865"/>
            <a:ext cx="577225" cy="23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AB2C74F9-EF8C-1B69-FE93-54D8714A8921}"/>
              </a:ext>
            </a:extLst>
          </p:cNvPr>
          <p:cNvCxnSpPr>
            <a:cxnSpLocks/>
            <a:stCxn id="33" idx="6"/>
            <a:endCxn id="43" idx="1"/>
          </p:cNvCxnSpPr>
          <p:nvPr/>
        </p:nvCxnSpPr>
        <p:spPr>
          <a:xfrm>
            <a:off x="7503425" y="2164039"/>
            <a:ext cx="562969" cy="203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200A36D2-058F-57CE-6578-EFEBDB691C67}"/>
              </a:ext>
            </a:extLst>
          </p:cNvPr>
          <p:cNvCxnSpPr>
            <a:cxnSpLocks/>
            <a:stCxn id="35" idx="6"/>
            <a:endCxn id="46" idx="3"/>
          </p:cNvCxnSpPr>
          <p:nvPr/>
        </p:nvCxnSpPr>
        <p:spPr>
          <a:xfrm>
            <a:off x="8179247" y="1050540"/>
            <a:ext cx="495118" cy="42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964C505D-AD09-B823-8470-4155C2055C9E}"/>
              </a:ext>
            </a:extLst>
          </p:cNvPr>
          <p:cNvCxnSpPr>
            <a:cxnSpLocks/>
            <a:stCxn id="35" idx="6"/>
            <a:endCxn id="47" idx="2"/>
          </p:cNvCxnSpPr>
          <p:nvPr/>
        </p:nvCxnSpPr>
        <p:spPr>
          <a:xfrm>
            <a:off x="8179247" y="1050540"/>
            <a:ext cx="482149" cy="664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ED025D08-A25C-96DF-D8E5-843B69EB4E57}"/>
              </a:ext>
            </a:extLst>
          </p:cNvPr>
          <p:cNvCxnSpPr>
            <a:cxnSpLocks/>
            <a:stCxn id="35" idx="6"/>
            <a:endCxn id="48" idx="3"/>
          </p:cNvCxnSpPr>
          <p:nvPr/>
        </p:nvCxnSpPr>
        <p:spPr>
          <a:xfrm>
            <a:off x="8179247" y="1050540"/>
            <a:ext cx="495118" cy="954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77B7B7BE-7EFE-88D4-AF20-29CBC853176D}"/>
              </a:ext>
            </a:extLst>
          </p:cNvPr>
          <p:cNvCxnSpPr>
            <a:cxnSpLocks/>
            <a:stCxn id="37" idx="6"/>
            <a:endCxn id="46" idx="3"/>
          </p:cNvCxnSpPr>
          <p:nvPr/>
        </p:nvCxnSpPr>
        <p:spPr>
          <a:xfrm>
            <a:off x="8179247" y="1321328"/>
            <a:ext cx="495118" cy="151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6F9E58CF-AE07-E889-B182-C36EF099F0D3}"/>
              </a:ext>
            </a:extLst>
          </p:cNvPr>
          <p:cNvCxnSpPr>
            <a:cxnSpLocks/>
            <a:stCxn id="37" idx="6"/>
            <a:endCxn id="47" idx="2"/>
          </p:cNvCxnSpPr>
          <p:nvPr/>
        </p:nvCxnSpPr>
        <p:spPr>
          <a:xfrm>
            <a:off x="8179247" y="1321328"/>
            <a:ext cx="482149" cy="394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AB652C7C-4C18-4AF7-1D27-7932C0E6E14A}"/>
              </a:ext>
            </a:extLst>
          </p:cNvPr>
          <p:cNvCxnSpPr>
            <a:cxnSpLocks/>
            <a:stCxn id="37" idx="6"/>
            <a:endCxn id="48" idx="3"/>
          </p:cNvCxnSpPr>
          <p:nvPr/>
        </p:nvCxnSpPr>
        <p:spPr>
          <a:xfrm>
            <a:off x="8179247" y="1321328"/>
            <a:ext cx="495118" cy="68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BC88B270-3CC9-6085-CB9D-F74DBD6E53D9}"/>
              </a:ext>
            </a:extLst>
          </p:cNvPr>
          <p:cNvCxnSpPr>
            <a:cxnSpLocks/>
            <a:stCxn id="38" idx="6"/>
            <a:endCxn id="46" idx="3"/>
          </p:cNvCxnSpPr>
          <p:nvPr/>
        </p:nvCxnSpPr>
        <p:spPr>
          <a:xfrm flipV="1">
            <a:off x="8179247" y="1472749"/>
            <a:ext cx="495118" cy="13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83381431-6AD2-8E0D-3083-E4F8F1CAA9AD}"/>
              </a:ext>
            </a:extLst>
          </p:cNvPr>
          <p:cNvCxnSpPr>
            <a:cxnSpLocks/>
            <a:stCxn id="38" idx="6"/>
            <a:endCxn id="47" idx="2"/>
          </p:cNvCxnSpPr>
          <p:nvPr/>
        </p:nvCxnSpPr>
        <p:spPr>
          <a:xfrm>
            <a:off x="8179247" y="1606407"/>
            <a:ext cx="482149" cy="109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7341B9A1-FC7B-603D-BC83-262F09329084}"/>
              </a:ext>
            </a:extLst>
          </p:cNvPr>
          <p:cNvCxnSpPr>
            <a:cxnSpLocks/>
            <a:stCxn id="40" idx="6"/>
            <a:endCxn id="46" idx="3"/>
          </p:cNvCxnSpPr>
          <p:nvPr/>
        </p:nvCxnSpPr>
        <p:spPr>
          <a:xfrm flipV="1">
            <a:off x="8179247" y="1472749"/>
            <a:ext cx="495118" cy="381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97B7D100-6320-C3F8-4C1C-D610F3BBA572}"/>
              </a:ext>
            </a:extLst>
          </p:cNvPr>
          <p:cNvCxnSpPr>
            <a:cxnSpLocks/>
            <a:stCxn id="40" idx="6"/>
            <a:endCxn id="47" idx="2"/>
          </p:cNvCxnSpPr>
          <p:nvPr/>
        </p:nvCxnSpPr>
        <p:spPr>
          <a:xfrm flipV="1">
            <a:off x="8179247" y="1715491"/>
            <a:ext cx="482149" cy="13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4713442F-17A2-F644-0118-4BA5B2C4D831}"/>
              </a:ext>
            </a:extLst>
          </p:cNvPr>
          <p:cNvCxnSpPr>
            <a:cxnSpLocks/>
            <a:stCxn id="40" idx="6"/>
            <a:endCxn id="48" idx="3"/>
          </p:cNvCxnSpPr>
          <p:nvPr/>
        </p:nvCxnSpPr>
        <p:spPr>
          <a:xfrm>
            <a:off x="8179247" y="1854043"/>
            <a:ext cx="495118" cy="151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F68D8260-8457-9227-ECD8-956299F6A719}"/>
              </a:ext>
            </a:extLst>
          </p:cNvPr>
          <p:cNvCxnSpPr>
            <a:cxnSpLocks/>
            <a:stCxn id="42" idx="6"/>
            <a:endCxn id="46" idx="3"/>
          </p:cNvCxnSpPr>
          <p:nvPr/>
        </p:nvCxnSpPr>
        <p:spPr>
          <a:xfrm flipV="1">
            <a:off x="8179247" y="1472749"/>
            <a:ext cx="495118" cy="63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ADC03838-BA85-A230-A93B-575996A3ECDE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 flipV="1">
            <a:off x="8179247" y="1715491"/>
            <a:ext cx="482149" cy="39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44BA08C8-EC31-FD86-4E1A-201994237A79}"/>
              </a:ext>
            </a:extLst>
          </p:cNvPr>
          <p:cNvCxnSpPr>
            <a:cxnSpLocks/>
            <a:stCxn id="42" idx="6"/>
            <a:endCxn id="48" idx="3"/>
          </p:cNvCxnSpPr>
          <p:nvPr/>
        </p:nvCxnSpPr>
        <p:spPr>
          <a:xfrm flipV="1">
            <a:off x="8179247" y="2005464"/>
            <a:ext cx="495118" cy="101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1E96AFF7-4E7A-DE81-53AD-08C9F07C8B8A}"/>
              </a:ext>
            </a:extLst>
          </p:cNvPr>
          <p:cNvCxnSpPr>
            <a:cxnSpLocks/>
            <a:stCxn id="43" idx="5"/>
            <a:endCxn id="46" idx="3"/>
          </p:cNvCxnSpPr>
          <p:nvPr/>
        </p:nvCxnSpPr>
        <p:spPr>
          <a:xfrm flipV="1">
            <a:off x="8180534" y="1472749"/>
            <a:ext cx="493831" cy="89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4977041C-791D-FF3A-D811-0BB69F158003}"/>
              </a:ext>
            </a:extLst>
          </p:cNvPr>
          <p:cNvCxnSpPr>
            <a:cxnSpLocks/>
            <a:stCxn id="43" idx="5"/>
            <a:endCxn id="47" idx="2"/>
          </p:cNvCxnSpPr>
          <p:nvPr/>
        </p:nvCxnSpPr>
        <p:spPr>
          <a:xfrm flipV="1">
            <a:off x="8180534" y="1715491"/>
            <a:ext cx="480862" cy="650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CE034D03-47F4-4F48-4DD9-4AE4325E3579}"/>
              </a:ext>
            </a:extLst>
          </p:cNvPr>
          <p:cNvCxnSpPr>
            <a:cxnSpLocks/>
            <a:stCxn id="43" idx="5"/>
            <a:endCxn id="48" idx="3"/>
          </p:cNvCxnSpPr>
          <p:nvPr/>
        </p:nvCxnSpPr>
        <p:spPr>
          <a:xfrm flipV="1">
            <a:off x="8180534" y="2005464"/>
            <a:ext cx="493831" cy="360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1" name="Oval 400">
            <a:extLst>
              <a:ext uri="{FF2B5EF4-FFF2-40B4-BE49-F238E27FC236}">
                <a16:creationId xmlns:a16="http://schemas.microsoft.com/office/drawing/2014/main" id="{EE8D6A0C-3B7C-4B58-2788-9B5FBB2D457B}"/>
              </a:ext>
            </a:extLst>
          </p:cNvPr>
          <p:cNvSpPr/>
          <p:nvPr/>
        </p:nvSpPr>
        <p:spPr>
          <a:xfrm rot="282004">
            <a:off x="9118505" y="1630286"/>
            <a:ext cx="111942" cy="11634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83BBF982-0620-A407-DF1A-59B531288C89}"/>
              </a:ext>
            </a:extLst>
          </p:cNvPr>
          <p:cNvSpPr/>
          <p:nvPr/>
        </p:nvSpPr>
        <p:spPr>
          <a:xfrm rot="282004">
            <a:off x="5885255" y="1657771"/>
            <a:ext cx="111942" cy="11634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346066A1-6714-3A01-19FB-0ADE0331BE13}"/>
              </a:ext>
            </a:extLst>
          </p:cNvPr>
          <p:cNvSpPr/>
          <p:nvPr/>
        </p:nvSpPr>
        <p:spPr>
          <a:xfrm rot="282004">
            <a:off x="5885254" y="1909027"/>
            <a:ext cx="111942" cy="1163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6B6EE9C0-68EC-4328-0875-8FDB42885C5F}"/>
              </a:ext>
            </a:extLst>
          </p:cNvPr>
          <p:cNvSpPr/>
          <p:nvPr/>
        </p:nvSpPr>
        <p:spPr>
          <a:xfrm rot="282004">
            <a:off x="5885256" y="1377278"/>
            <a:ext cx="111942" cy="1163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07721750-458D-91F3-4363-0A352FEC2C84}"/>
              </a:ext>
            </a:extLst>
          </p:cNvPr>
          <p:cNvCxnSpPr>
            <a:cxnSpLocks/>
            <a:stCxn id="404" idx="6"/>
            <a:endCxn id="21" idx="2"/>
          </p:cNvCxnSpPr>
          <p:nvPr/>
        </p:nvCxnSpPr>
        <p:spPr>
          <a:xfrm flipV="1">
            <a:off x="5997010" y="1035122"/>
            <a:ext cx="537930" cy="404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0" name="Straight Arrow Connector 409">
            <a:extLst>
              <a:ext uri="{FF2B5EF4-FFF2-40B4-BE49-F238E27FC236}">
                <a16:creationId xmlns:a16="http://schemas.microsoft.com/office/drawing/2014/main" id="{854E3683-3A6E-EF33-1485-DF9CBD5B0B28}"/>
              </a:ext>
            </a:extLst>
          </p:cNvPr>
          <p:cNvCxnSpPr>
            <a:cxnSpLocks/>
            <a:stCxn id="404" idx="6"/>
            <a:endCxn id="22" idx="2"/>
          </p:cNvCxnSpPr>
          <p:nvPr/>
        </p:nvCxnSpPr>
        <p:spPr>
          <a:xfrm flipV="1">
            <a:off x="5997010" y="1305910"/>
            <a:ext cx="537930" cy="1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BA1DFB6C-B4D7-8555-D1DD-7BE883954CF6}"/>
              </a:ext>
            </a:extLst>
          </p:cNvPr>
          <p:cNvCxnSpPr>
            <a:cxnSpLocks/>
            <a:stCxn id="404" idx="6"/>
            <a:endCxn id="23" idx="2"/>
          </p:cNvCxnSpPr>
          <p:nvPr/>
        </p:nvCxnSpPr>
        <p:spPr>
          <a:xfrm>
            <a:off x="5997010" y="1440034"/>
            <a:ext cx="537930" cy="150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367CC5DD-C33E-5F56-6E6F-C194F170C496}"/>
              </a:ext>
            </a:extLst>
          </p:cNvPr>
          <p:cNvCxnSpPr>
            <a:cxnSpLocks/>
            <a:stCxn id="404" idx="6"/>
            <a:endCxn id="24" idx="2"/>
          </p:cNvCxnSpPr>
          <p:nvPr/>
        </p:nvCxnSpPr>
        <p:spPr>
          <a:xfrm>
            <a:off x="5997010" y="1440034"/>
            <a:ext cx="537930" cy="39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74A79A8-7299-3544-804E-6BC3B6063D05}"/>
              </a:ext>
            </a:extLst>
          </p:cNvPr>
          <p:cNvCxnSpPr>
            <a:cxnSpLocks/>
            <a:stCxn id="404" idx="6"/>
            <a:endCxn id="25" idx="2"/>
          </p:cNvCxnSpPr>
          <p:nvPr/>
        </p:nvCxnSpPr>
        <p:spPr>
          <a:xfrm>
            <a:off x="5997010" y="1440034"/>
            <a:ext cx="537930" cy="651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8" name="Straight Arrow Connector 427">
            <a:extLst>
              <a:ext uri="{FF2B5EF4-FFF2-40B4-BE49-F238E27FC236}">
                <a16:creationId xmlns:a16="http://schemas.microsoft.com/office/drawing/2014/main" id="{8DCB92A5-D6E5-E436-9879-408A39871A7A}"/>
              </a:ext>
            </a:extLst>
          </p:cNvPr>
          <p:cNvCxnSpPr>
            <a:cxnSpLocks/>
            <a:stCxn id="404" idx="6"/>
            <a:endCxn id="26" idx="1"/>
          </p:cNvCxnSpPr>
          <p:nvPr/>
        </p:nvCxnSpPr>
        <p:spPr>
          <a:xfrm>
            <a:off x="5997010" y="1440034"/>
            <a:ext cx="536643" cy="921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1" name="Straight Arrow Connector 430">
            <a:extLst>
              <a:ext uri="{FF2B5EF4-FFF2-40B4-BE49-F238E27FC236}">
                <a16:creationId xmlns:a16="http://schemas.microsoft.com/office/drawing/2014/main" id="{4FD35A31-9055-F631-B049-1816F0C3B6E8}"/>
              </a:ext>
            </a:extLst>
          </p:cNvPr>
          <p:cNvCxnSpPr>
            <a:cxnSpLocks/>
            <a:stCxn id="402" idx="6"/>
            <a:endCxn id="21" idx="2"/>
          </p:cNvCxnSpPr>
          <p:nvPr/>
        </p:nvCxnSpPr>
        <p:spPr>
          <a:xfrm flipV="1">
            <a:off x="5997009" y="1035122"/>
            <a:ext cx="537931" cy="685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4" name="Straight Arrow Connector 433">
            <a:extLst>
              <a:ext uri="{FF2B5EF4-FFF2-40B4-BE49-F238E27FC236}">
                <a16:creationId xmlns:a16="http://schemas.microsoft.com/office/drawing/2014/main" id="{27A25B51-80AC-3EF3-7052-607B862EC34C}"/>
              </a:ext>
            </a:extLst>
          </p:cNvPr>
          <p:cNvCxnSpPr>
            <a:cxnSpLocks/>
            <a:stCxn id="402" idx="6"/>
            <a:endCxn id="22" idx="2"/>
          </p:cNvCxnSpPr>
          <p:nvPr/>
        </p:nvCxnSpPr>
        <p:spPr>
          <a:xfrm flipV="1">
            <a:off x="5997009" y="1305910"/>
            <a:ext cx="537931" cy="41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Arrow Connector 436">
            <a:extLst>
              <a:ext uri="{FF2B5EF4-FFF2-40B4-BE49-F238E27FC236}">
                <a16:creationId xmlns:a16="http://schemas.microsoft.com/office/drawing/2014/main" id="{B980CFEC-CD88-B063-371C-91B98E830936}"/>
              </a:ext>
            </a:extLst>
          </p:cNvPr>
          <p:cNvCxnSpPr>
            <a:cxnSpLocks/>
            <a:stCxn id="402" idx="6"/>
            <a:endCxn id="23" idx="2"/>
          </p:cNvCxnSpPr>
          <p:nvPr/>
        </p:nvCxnSpPr>
        <p:spPr>
          <a:xfrm flipV="1">
            <a:off x="5997009" y="1590989"/>
            <a:ext cx="537931" cy="12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Straight Arrow Connector 439">
            <a:extLst>
              <a:ext uri="{FF2B5EF4-FFF2-40B4-BE49-F238E27FC236}">
                <a16:creationId xmlns:a16="http://schemas.microsoft.com/office/drawing/2014/main" id="{A4CD673E-6119-F340-1071-0800ECEAD884}"/>
              </a:ext>
            </a:extLst>
          </p:cNvPr>
          <p:cNvCxnSpPr>
            <a:cxnSpLocks/>
            <a:stCxn id="402" idx="6"/>
            <a:endCxn id="24" idx="2"/>
          </p:cNvCxnSpPr>
          <p:nvPr/>
        </p:nvCxnSpPr>
        <p:spPr>
          <a:xfrm>
            <a:off x="5997009" y="1720527"/>
            <a:ext cx="537931" cy="118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Arrow Connector 442">
            <a:extLst>
              <a:ext uri="{FF2B5EF4-FFF2-40B4-BE49-F238E27FC236}">
                <a16:creationId xmlns:a16="http://schemas.microsoft.com/office/drawing/2014/main" id="{DB8B9178-2FE4-F3D4-D043-DB103DD3A833}"/>
              </a:ext>
            </a:extLst>
          </p:cNvPr>
          <p:cNvCxnSpPr>
            <a:cxnSpLocks/>
            <a:stCxn id="402" idx="6"/>
            <a:endCxn id="25" idx="2"/>
          </p:cNvCxnSpPr>
          <p:nvPr/>
        </p:nvCxnSpPr>
        <p:spPr>
          <a:xfrm>
            <a:off x="5997009" y="1720527"/>
            <a:ext cx="537931" cy="371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Arrow Connector 445">
            <a:extLst>
              <a:ext uri="{FF2B5EF4-FFF2-40B4-BE49-F238E27FC236}">
                <a16:creationId xmlns:a16="http://schemas.microsoft.com/office/drawing/2014/main" id="{5FF48BAF-3EC3-3FA8-652C-A55130C21172}"/>
              </a:ext>
            </a:extLst>
          </p:cNvPr>
          <p:cNvCxnSpPr>
            <a:cxnSpLocks/>
            <a:stCxn id="402" idx="6"/>
            <a:endCxn id="26" idx="1"/>
          </p:cNvCxnSpPr>
          <p:nvPr/>
        </p:nvCxnSpPr>
        <p:spPr>
          <a:xfrm>
            <a:off x="5997009" y="1720527"/>
            <a:ext cx="536644" cy="641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DBE82959-9129-A806-7A69-016199B3A673}"/>
              </a:ext>
            </a:extLst>
          </p:cNvPr>
          <p:cNvCxnSpPr>
            <a:cxnSpLocks/>
            <a:stCxn id="403" idx="6"/>
            <a:endCxn id="21" idx="2"/>
          </p:cNvCxnSpPr>
          <p:nvPr/>
        </p:nvCxnSpPr>
        <p:spPr>
          <a:xfrm flipV="1">
            <a:off x="5997008" y="1035122"/>
            <a:ext cx="537932" cy="93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85931981-5FB7-63AE-9900-969667246399}"/>
              </a:ext>
            </a:extLst>
          </p:cNvPr>
          <p:cNvCxnSpPr>
            <a:cxnSpLocks/>
            <a:stCxn id="403" idx="6"/>
            <a:endCxn id="22" idx="2"/>
          </p:cNvCxnSpPr>
          <p:nvPr/>
        </p:nvCxnSpPr>
        <p:spPr>
          <a:xfrm flipV="1">
            <a:off x="5997008" y="1305910"/>
            <a:ext cx="537932" cy="66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Straight Arrow Connector 454">
            <a:extLst>
              <a:ext uri="{FF2B5EF4-FFF2-40B4-BE49-F238E27FC236}">
                <a16:creationId xmlns:a16="http://schemas.microsoft.com/office/drawing/2014/main" id="{29EC8E33-FEB9-796F-4C1C-C899B39B16E0}"/>
              </a:ext>
            </a:extLst>
          </p:cNvPr>
          <p:cNvCxnSpPr>
            <a:cxnSpLocks/>
            <a:stCxn id="403" idx="6"/>
            <a:endCxn id="23" idx="2"/>
          </p:cNvCxnSpPr>
          <p:nvPr/>
        </p:nvCxnSpPr>
        <p:spPr>
          <a:xfrm flipV="1">
            <a:off x="5997008" y="1590989"/>
            <a:ext cx="537932" cy="380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Straight Arrow Connector 457">
            <a:extLst>
              <a:ext uri="{FF2B5EF4-FFF2-40B4-BE49-F238E27FC236}">
                <a16:creationId xmlns:a16="http://schemas.microsoft.com/office/drawing/2014/main" id="{0DFC4959-6EC3-338B-38F4-E5C29DBBF6EB}"/>
              </a:ext>
            </a:extLst>
          </p:cNvPr>
          <p:cNvCxnSpPr>
            <a:cxnSpLocks/>
            <a:stCxn id="403" idx="6"/>
            <a:endCxn id="24" idx="2"/>
          </p:cNvCxnSpPr>
          <p:nvPr/>
        </p:nvCxnSpPr>
        <p:spPr>
          <a:xfrm flipV="1">
            <a:off x="5997008" y="1838625"/>
            <a:ext cx="537932" cy="13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1" name="Straight Arrow Connector 460">
            <a:extLst>
              <a:ext uri="{FF2B5EF4-FFF2-40B4-BE49-F238E27FC236}">
                <a16:creationId xmlns:a16="http://schemas.microsoft.com/office/drawing/2014/main" id="{6611AF27-C80C-0673-77B8-28E30E5A3ACC}"/>
              </a:ext>
            </a:extLst>
          </p:cNvPr>
          <p:cNvCxnSpPr>
            <a:cxnSpLocks/>
            <a:stCxn id="403" idx="6"/>
            <a:endCxn id="25" idx="2"/>
          </p:cNvCxnSpPr>
          <p:nvPr/>
        </p:nvCxnSpPr>
        <p:spPr>
          <a:xfrm>
            <a:off x="5997008" y="1971783"/>
            <a:ext cx="537932" cy="119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150D18DB-25A2-6C8D-5C88-443A5F55BC74}"/>
              </a:ext>
            </a:extLst>
          </p:cNvPr>
          <p:cNvCxnSpPr>
            <a:cxnSpLocks/>
            <a:stCxn id="403" idx="6"/>
            <a:endCxn id="26" idx="1"/>
          </p:cNvCxnSpPr>
          <p:nvPr/>
        </p:nvCxnSpPr>
        <p:spPr>
          <a:xfrm>
            <a:off x="5997008" y="1971783"/>
            <a:ext cx="536645" cy="389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Arrow Connector 468">
            <a:extLst>
              <a:ext uri="{FF2B5EF4-FFF2-40B4-BE49-F238E27FC236}">
                <a16:creationId xmlns:a16="http://schemas.microsoft.com/office/drawing/2014/main" id="{DC8FE7EA-70C1-6B20-E313-63B07E99AD6B}"/>
              </a:ext>
            </a:extLst>
          </p:cNvPr>
          <p:cNvCxnSpPr>
            <a:cxnSpLocks/>
            <a:stCxn id="46" idx="6"/>
            <a:endCxn id="401" idx="2"/>
          </p:cNvCxnSpPr>
          <p:nvPr/>
        </p:nvCxnSpPr>
        <p:spPr>
          <a:xfrm>
            <a:off x="8772962" y="1439584"/>
            <a:ext cx="345731" cy="244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172DEACB-1816-D707-437A-1F84FAFCF25E}"/>
              </a:ext>
            </a:extLst>
          </p:cNvPr>
          <p:cNvCxnSpPr>
            <a:cxnSpLocks/>
            <a:stCxn id="47" idx="6"/>
            <a:endCxn id="401" idx="2"/>
          </p:cNvCxnSpPr>
          <p:nvPr/>
        </p:nvCxnSpPr>
        <p:spPr>
          <a:xfrm flipV="1">
            <a:off x="8772962" y="1683870"/>
            <a:ext cx="345731" cy="4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8" name="Straight Arrow Connector 477">
            <a:extLst>
              <a:ext uri="{FF2B5EF4-FFF2-40B4-BE49-F238E27FC236}">
                <a16:creationId xmlns:a16="http://schemas.microsoft.com/office/drawing/2014/main" id="{D027FBCD-8133-80DA-0584-5BC010D6E572}"/>
              </a:ext>
            </a:extLst>
          </p:cNvPr>
          <p:cNvCxnSpPr>
            <a:cxnSpLocks/>
            <a:stCxn id="48" idx="6"/>
            <a:endCxn id="401" idx="2"/>
          </p:cNvCxnSpPr>
          <p:nvPr/>
        </p:nvCxnSpPr>
        <p:spPr>
          <a:xfrm flipV="1">
            <a:off x="8772962" y="1683870"/>
            <a:ext cx="345731" cy="288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3" name="Freeform: Shape 482">
            <a:extLst>
              <a:ext uri="{FF2B5EF4-FFF2-40B4-BE49-F238E27FC236}">
                <a16:creationId xmlns:a16="http://schemas.microsoft.com/office/drawing/2014/main" id="{9FF6E437-F4C9-3A29-F7A3-88F2728C56E0}"/>
              </a:ext>
            </a:extLst>
          </p:cNvPr>
          <p:cNvSpPr/>
          <p:nvPr/>
        </p:nvSpPr>
        <p:spPr>
          <a:xfrm rot="816031">
            <a:off x="4157724" y="1320372"/>
            <a:ext cx="998559" cy="268182"/>
          </a:xfrm>
          <a:custGeom>
            <a:avLst/>
            <a:gdLst>
              <a:gd name="connsiteX0" fmla="*/ 0 w 1460500"/>
              <a:gd name="connsiteY0" fmla="*/ 654050 h 693876"/>
              <a:gd name="connsiteX1" fmla="*/ 63500 w 1460500"/>
              <a:gd name="connsiteY1" fmla="*/ 501650 h 693876"/>
              <a:gd name="connsiteX2" fmla="*/ 215900 w 1460500"/>
              <a:gd name="connsiteY2" fmla="*/ 660400 h 693876"/>
              <a:gd name="connsiteX3" fmla="*/ 260350 w 1460500"/>
              <a:gd name="connsiteY3" fmla="*/ 457200 h 693876"/>
              <a:gd name="connsiteX4" fmla="*/ 368300 w 1460500"/>
              <a:gd name="connsiteY4" fmla="*/ 476250 h 693876"/>
              <a:gd name="connsiteX5" fmla="*/ 488950 w 1460500"/>
              <a:gd name="connsiteY5" fmla="*/ 692150 h 693876"/>
              <a:gd name="connsiteX6" fmla="*/ 488950 w 1460500"/>
              <a:gd name="connsiteY6" fmla="*/ 342900 h 693876"/>
              <a:gd name="connsiteX7" fmla="*/ 654050 w 1460500"/>
              <a:gd name="connsiteY7" fmla="*/ 558800 h 693876"/>
              <a:gd name="connsiteX8" fmla="*/ 654050 w 1460500"/>
              <a:gd name="connsiteY8" fmla="*/ 317500 h 693876"/>
              <a:gd name="connsiteX9" fmla="*/ 755650 w 1460500"/>
              <a:gd name="connsiteY9" fmla="*/ 412750 h 693876"/>
              <a:gd name="connsiteX10" fmla="*/ 812800 w 1460500"/>
              <a:gd name="connsiteY10" fmla="*/ 279400 h 693876"/>
              <a:gd name="connsiteX11" fmla="*/ 857250 w 1460500"/>
              <a:gd name="connsiteY11" fmla="*/ 330200 h 693876"/>
              <a:gd name="connsiteX12" fmla="*/ 857250 w 1460500"/>
              <a:gd name="connsiteY12" fmla="*/ 69850 h 693876"/>
              <a:gd name="connsiteX13" fmla="*/ 1041400 w 1460500"/>
              <a:gd name="connsiteY13" fmla="*/ 349250 h 693876"/>
              <a:gd name="connsiteX14" fmla="*/ 1079500 w 1460500"/>
              <a:gd name="connsiteY14" fmla="*/ 69850 h 693876"/>
              <a:gd name="connsiteX15" fmla="*/ 1238250 w 1460500"/>
              <a:gd name="connsiteY15" fmla="*/ 228600 h 693876"/>
              <a:gd name="connsiteX16" fmla="*/ 1231900 w 1460500"/>
              <a:gd name="connsiteY16" fmla="*/ 44450 h 693876"/>
              <a:gd name="connsiteX17" fmla="*/ 1377950 w 1460500"/>
              <a:gd name="connsiteY17" fmla="*/ 133350 h 693876"/>
              <a:gd name="connsiteX18" fmla="*/ 1460500 w 1460500"/>
              <a:gd name="connsiteY18" fmla="*/ 0 h 69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60500" h="693876">
                <a:moveTo>
                  <a:pt x="0" y="654050"/>
                </a:moveTo>
                <a:cubicBezTo>
                  <a:pt x="13758" y="577321"/>
                  <a:pt x="27517" y="500592"/>
                  <a:pt x="63500" y="501650"/>
                </a:cubicBezTo>
                <a:cubicBezTo>
                  <a:pt x="99483" y="502708"/>
                  <a:pt x="183092" y="667808"/>
                  <a:pt x="215900" y="660400"/>
                </a:cubicBezTo>
                <a:cubicBezTo>
                  <a:pt x="248708" y="652992"/>
                  <a:pt x="234950" y="487892"/>
                  <a:pt x="260350" y="457200"/>
                </a:cubicBezTo>
                <a:cubicBezTo>
                  <a:pt x="285750" y="426508"/>
                  <a:pt x="330200" y="437092"/>
                  <a:pt x="368300" y="476250"/>
                </a:cubicBezTo>
                <a:cubicBezTo>
                  <a:pt x="406400" y="515408"/>
                  <a:pt x="468842" y="714375"/>
                  <a:pt x="488950" y="692150"/>
                </a:cubicBezTo>
                <a:cubicBezTo>
                  <a:pt x="509058" y="669925"/>
                  <a:pt x="461433" y="365125"/>
                  <a:pt x="488950" y="342900"/>
                </a:cubicBezTo>
                <a:cubicBezTo>
                  <a:pt x="516467" y="320675"/>
                  <a:pt x="626533" y="563033"/>
                  <a:pt x="654050" y="558800"/>
                </a:cubicBezTo>
                <a:cubicBezTo>
                  <a:pt x="681567" y="554567"/>
                  <a:pt x="637117" y="341842"/>
                  <a:pt x="654050" y="317500"/>
                </a:cubicBezTo>
                <a:cubicBezTo>
                  <a:pt x="670983" y="293158"/>
                  <a:pt x="729192" y="419100"/>
                  <a:pt x="755650" y="412750"/>
                </a:cubicBezTo>
                <a:cubicBezTo>
                  <a:pt x="782108" y="406400"/>
                  <a:pt x="795867" y="293158"/>
                  <a:pt x="812800" y="279400"/>
                </a:cubicBezTo>
                <a:cubicBezTo>
                  <a:pt x="829733" y="265642"/>
                  <a:pt x="849842" y="365125"/>
                  <a:pt x="857250" y="330200"/>
                </a:cubicBezTo>
                <a:cubicBezTo>
                  <a:pt x="864658" y="295275"/>
                  <a:pt x="826558" y="66675"/>
                  <a:pt x="857250" y="69850"/>
                </a:cubicBezTo>
                <a:cubicBezTo>
                  <a:pt x="887942" y="73025"/>
                  <a:pt x="1004358" y="349250"/>
                  <a:pt x="1041400" y="349250"/>
                </a:cubicBezTo>
                <a:cubicBezTo>
                  <a:pt x="1078442" y="349250"/>
                  <a:pt x="1046692" y="89958"/>
                  <a:pt x="1079500" y="69850"/>
                </a:cubicBezTo>
                <a:cubicBezTo>
                  <a:pt x="1112308" y="49742"/>
                  <a:pt x="1212850" y="232833"/>
                  <a:pt x="1238250" y="228600"/>
                </a:cubicBezTo>
                <a:cubicBezTo>
                  <a:pt x="1263650" y="224367"/>
                  <a:pt x="1208617" y="60325"/>
                  <a:pt x="1231900" y="44450"/>
                </a:cubicBezTo>
                <a:cubicBezTo>
                  <a:pt x="1255183" y="28575"/>
                  <a:pt x="1339850" y="140758"/>
                  <a:pt x="1377950" y="133350"/>
                </a:cubicBezTo>
                <a:cubicBezTo>
                  <a:pt x="1416050" y="125942"/>
                  <a:pt x="1446742" y="9525"/>
                  <a:pt x="1460500" y="0"/>
                </a:cubicBez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Freeform: Shape 486">
            <a:extLst>
              <a:ext uri="{FF2B5EF4-FFF2-40B4-BE49-F238E27FC236}">
                <a16:creationId xmlns:a16="http://schemas.microsoft.com/office/drawing/2014/main" id="{0759F5E3-72DF-0E1B-17CF-D4ABE1F84C66}"/>
              </a:ext>
            </a:extLst>
          </p:cNvPr>
          <p:cNvSpPr/>
          <p:nvPr/>
        </p:nvSpPr>
        <p:spPr>
          <a:xfrm rot="816031">
            <a:off x="4176971" y="1588446"/>
            <a:ext cx="998559" cy="268182"/>
          </a:xfrm>
          <a:custGeom>
            <a:avLst/>
            <a:gdLst>
              <a:gd name="connsiteX0" fmla="*/ 0 w 1460500"/>
              <a:gd name="connsiteY0" fmla="*/ 654050 h 693876"/>
              <a:gd name="connsiteX1" fmla="*/ 63500 w 1460500"/>
              <a:gd name="connsiteY1" fmla="*/ 501650 h 693876"/>
              <a:gd name="connsiteX2" fmla="*/ 215900 w 1460500"/>
              <a:gd name="connsiteY2" fmla="*/ 660400 h 693876"/>
              <a:gd name="connsiteX3" fmla="*/ 260350 w 1460500"/>
              <a:gd name="connsiteY3" fmla="*/ 457200 h 693876"/>
              <a:gd name="connsiteX4" fmla="*/ 368300 w 1460500"/>
              <a:gd name="connsiteY4" fmla="*/ 476250 h 693876"/>
              <a:gd name="connsiteX5" fmla="*/ 488950 w 1460500"/>
              <a:gd name="connsiteY5" fmla="*/ 692150 h 693876"/>
              <a:gd name="connsiteX6" fmla="*/ 488950 w 1460500"/>
              <a:gd name="connsiteY6" fmla="*/ 342900 h 693876"/>
              <a:gd name="connsiteX7" fmla="*/ 654050 w 1460500"/>
              <a:gd name="connsiteY7" fmla="*/ 558800 h 693876"/>
              <a:gd name="connsiteX8" fmla="*/ 654050 w 1460500"/>
              <a:gd name="connsiteY8" fmla="*/ 317500 h 693876"/>
              <a:gd name="connsiteX9" fmla="*/ 755650 w 1460500"/>
              <a:gd name="connsiteY9" fmla="*/ 412750 h 693876"/>
              <a:gd name="connsiteX10" fmla="*/ 812800 w 1460500"/>
              <a:gd name="connsiteY10" fmla="*/ 279400 h 693876"/>
              <a:gd name="connsiteX11" fmla="*/ 857250 w 1460500"/>
              <a:gd name="connsiteY11" fmla="*/ 330200 h 693876"/>
              <a:gd name="connsiteX12" fmla="*/ 857250 w 1460500"/>
              <a:gd name="connsiteY12" fmla="*/ 69850 h 693876"/>
              <a:gd name="connsiteX13" fmla="*/ 1041400 w 1460500"/>
              <a:gd name="connsiteY13" fmla="*/ 349250 h 693876"/>
              <a:gd name="connsiteX14" fmla="*/ 1079500 w 1460500"/>
              <a:gd name="connsiteY14" fmla="*/ 69850 h 693876"/>
              <a:gd name="connsiteX15" fmla="*/ 1238250 w 1460500"/>
              <a:gd name="connsiteY15" fmla="*/ 228600 h 693876"/>
              <a:gd name="connsiteX16" fmla="*/ 1231900 w 1460500"/>
              <a:gd name="connsiteY16" fmla="*/ 44450 h 693876"/>
              <a:gd name="connsiteX17" fmla="*/ 1377950 w 1460500"/>
              <a:gd name="connsiteY17" fmla="*/ 133350 h 693876"/>
              <a:gd name="connsiteX18" fmla="*/ 1460500 w 1460500"/>
              <a:gd name="connsiteY18" fmla="*/ 0 h 69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60500" h="693876">
                <a:moveTo>
                  <a:pt x="0" y="654050"/>
                </a:moveTo>
                <a:cubicBezTo>
                  <a:pt x="13758" y="577321"/>
                  <a:pt x="27517" y="500592"/>
                  <a:pt x="63500" y="501650"/>
                </a:cubicBezTo>
                <a:cubicBezTo>
                  <a:pt x="99483" y="502708"/>
                  <a:pt x="183092" y="667808"/>
                  <a:pt x="215900" y="660400"/>
                </a:cubicBezTo>
                <a:cubicBezTo>
                  <a:pt x="248708" y="652992"/>
                  <a:pt x="234950" y="487892"/>
                  <a:pt x="260350" y="457200"/>
                </a:cubicBezTo>
                <a:cubicBezTo>
                  <a:pt x="285750" y="426508"/>
                  <a:pt x="330200" y="437092"/>
                  <a:pt x="368300" y="476250"/>
                </a:cubicBezTo>
                <a:cubicBezTo>
                  <a:pt x="406400" y="515408"/>
                  <a:pt x="468842" y="714375"/>
                  <a:pt x="488950" y="692150"/>
                </a:cubicBezTo>
                <a:cubicBezTo>
                  <a:pt x="509058" y="669925"/>
                  <a:pt x="461433" y="365125"/>
                  <a:pt x="488950" y="342900"/>
                </a:cubicBezTo>
                <a:cubicBezTo>
                  <a:pt x="516467" y="320675"/>
                  <a:pt x="626533" y="563033"/>
                  <a:pt x="654050" y="558800"/>
                </a:cubicBezTo>
                <a:cubicBezTo>
                  <a:pt x="681567" y="554567"/>
                  <a:pt x="637117" y="341842"/>
                  <a:pt x="654050" y="317500"/>
                </a:cubicBezTo>
                <a:cubicBezTo>
                  <a:pt x="670983" y="293158"/>
                  <a:pt x="729192" y="419100"/>
                  <a:pt x="755650" y="412750"/>
                </a:cubicBezTo>
                <a:cubicBezTo>
                  <a:pt x="782108" y="406400"/>
                  <a:pt x="795867" y="293158"/>
                  <a:pt x="812800" y="279400"/>
                </a:cubicBezTo>
                <a:cubicBezTo>
                  <a:pt x="829733" y="265642"/>
                  <a:pt x="849842" y="365125"/>
                  <a:pt x="857250" y="330200"/>
                </a:cubicBezTo>
                <a:cubicBezTo>
                  <a:pt x="864658" y="295275"/>
                  <a:pt x="826558" y="66675"/>
                  <a:pt x="857250" y="69850"/>
                </a:cubicBezTo>
                <a:cubicBezTo>
                  <a:pt x="887942" y="73025"/>
                  <a:pt x="1004358" y="349250"/>
                  <a:pt x="1041400" y="349250"/>
                </a:cubicBezTo>
                <a:cubicBezTo>
                  <a:pt x="1078442" y="349250"/>
                  <a:pt x="1046692" y="89958"/>
                  <a:pt x="1079500" y="69850"/>
                </a:cubicBezTo>
                <a:cubicBezTo>
                  <a:pt x="1112308" y="49742"/>
                  <a:pt x="1212850" y="232833"/>
                  <a:pt x="1238250" y="228600"/>
                </a:cubicBezTo>
                <a:cubicBezTo>
                  <a:pt x="1263650" y="224367"/>
                  <a:pt x="1208617" y="60325"/>
                  <a:pt x="1231900" y="44450"/>
                </a:cubicBezTo>
                <a:cubicBezTo>
                  <a:pt x="1255183" y="28575"/>
                  <a:pt x="1339850" y="140758"/>
                  <a:pt x="1377950" y="133350"/>
                </a:cubicBezTo>
                <a:cubicBezTo>
                  <a:pt x="1416050" y="125942"/>
                  <a:pt x="1446742" y="9525"/>
                  <a:pt x="1460500" y="0"/>
                </a:cubicBezTo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Freeform: Shape 487">
            <a:extLst>
              <a:ext uri="{FF2B5EF4-FFF2-40B4-BE49-F238E27FC236}">
                <a16:creationId xmlns:a16="http://schemas.microsoft.com/office/drawing/2014/main" id="{8DEF3C5E-26C9-18CC-056F-CA91EF7B9FEF}"/>
              </a:ext>
            </a:extLst>
          </p:cNvPr>
          <p:cNvSpPr/>
          <p:nvPr/>
        </p:nvSpPr>
        <p:spPr>
          <a:xfrm rot="816031">
            <a:off x="4178933" y="1849598"/>
            <a:ext cx="998559" cy="268182"/>
          </a:xfrm>
          <a:custGeom>
            <a:avLst/>
            <a:gdLst>
              <a:gd name="connsiteX0" fmla="*/ 0 w 1460500"/>
              <a:gd name="connsiteY0" fmla="*/ 654050 h 693876"/>
              <a:gd name="connsiteX1" fmla="*/ 63500 w 1460500"/>
              <a:gd name="connsiteY1" fmla="*/ 501650 h 693876"/>
              <a:gd name="connsiteX2" fmla="*/ 215900 w 1460500"/>
              <a:gd name="connsiteY2" fmla="*/ 660400 h 693876"/>
              <a:gd name="connsiteX3" fmla="*/ 260350 w 1460500"/>
              <a:gd name="connsiteY3" fmla="*/ 457200 h 693876"/>
              <a:gd name="connsiteX4" fmla="*/ 368300 w 1460500"/>
              <a:gd name="connsiteY4" fmla="*/ 476250 h 693876"/>
              <a:gd name="connsiteX5" fmla="*/ 488950 w 1460500"/>
              <a:gd name="connsiteY5" fmla="*/ 692150 h 693876"/>
              <a:gd name="connsiteX6" fmla="*/ 488950 w 1460500"/>
              <a:gd name="connsiteY6" fmla="*/ 342900 h 693876"/>
              <a:gd name="connsiteX7" fmla="*/ 654050 w 1460500"/>
              <a:gd name="connsiteY7" fmla="*/ 558800 h 693876"/>
              <a:gd name="connsiteX8" fmla="*/ 654050 w 1460500"/>
              <a:gd name="connsiteY8" fmla="*/ 317500 h 693876"/>
              <a:gd name="connsiteX9" fmla="*/ 755650 w 1460500"/>
              <a:gd name="connsiteY9" fmla="*/ 412750 h 693876"/>
              <a:gd name="connsiteX10" fmla="*/ 812800 w 1460500"/>
              <a:gd name="connsiteY10" fmla="*/ 279400 h 693876"/>
              <a:gd name="connsiteX11" fmla="*/ 857250 w 1460500"/>
              <a:gd name="connsiteY11" fmla="*/ 330200 h 693876"/>
              <a:gd name="connsiteX12" fmla="*/ 857250 w 1460500"/>
              <a:gd name="connsiteY12" fmla="*/ 69850 h 693876"/>
              <a:gd name="connsiteX13" fmla="*/ 1041400 w 1460500"/>
              <a:gd name="connsiteY13" fmla="*/ 349250 h 693876"/>
              <a:gd name="connsiteX14" fmla="*/ 1079500 w 1460500"/>
              <a:gd name="connsiteY14" fmla="*/ 69850 h 693876"/>
              <a:gd name="connsiteX15" fmla="*/ 1238250 w 1460500"/>
              <a:gd name="connsiteY15" fmla="*/ 228600 h 693876"/>
              <a:gd name="connsiteX16" fmla="*/ 1231900 w 1460500"/>
              <a:gd name="connsiteY16" fmla="*/ 44450 h 693876"/>
              <a:gd name="connsiteX17" fmla="*/ 1377950 w 1460500"/>
              <a:gd name="connsiteY17" fmla="*/ 133350 h 693876"/>
              <a:gd name="connsiteX18" fmla="*/ 1460500 w 1460500"/>
              <a:gd name="connsiteY18" fmla="*/ 0 h 69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60500" h="693876">
                <a:moveTo>
                  <a:pt x="0" y="654050"/>
                </a:moveTo>
                <a:cubicBezTo>
                  <a:pt x="13758" y="577321"/>
                  <a:pt x="27517" y="500592"/>
                  <a:pt x="63500" y="501650"/>
                </a:cubicBezTo>
                <a:cubicBezTo>
                  <a:pt x="99483" y="502708"/>
                  <a:pt x="183092" y="667808"/>
                  <a:pt x="215900" y="660400"/>
                </a:cubicBezTo>
                <a:cubicBezTo>
                  <a:pt x="248708" y="652992"/>
                  <a:pt x="234950" y="487892"/>
                  <a:pt x="260350" y="457200"/>
                </a:cubicBezTo>
                <a:cubicBezTo>
                  <a:pt x="285750" y="426508"/>
                  <a:pt x="330200" y="437092"/>
                  <a:pt x="368300" y="476250"/>
                </a:cubicBezTo>
                <a:cubicBezTo>
                  <a:pt x="406400" y="515408"/>
                  <a:pt x="468842" y="714375"/>
                  <a:pt x="488950" y="692150"/>
                </a:cubicBezTo>
                <a:cubicBezTo>
                  <a:pt x="509058" y="669925"/>
                  <a:pt x="461433" y="365125"/>
                  <a:pt x="488950" y="342900"/>
                </a:cubicBezTo>
                <a:cubicBezTo>
                  <a:pt x="516467" y="320675"/>
                  <a:pt x="626533" y="563033"/>
                  <a:pt x="654050" y="558800"/>
                </a:cubicBezTo>
                <a:cubicBezTo>
                  <a:pt x="681567" y="554567"/>
                  <a:pt x="637117" y="341842"/>
                  <a:pt x="654050" y="317500"/>
                </a:cubicBezTo>
                <a:cubicBezTo>
                  <a:pt x="670983" y="293158"/>
                  <a:pt x="729192" y="419100"/>
                  <a:pt x="755650" y="412750"/>
                </a:cubicBezTo>
                <a:cubicBezTo>
                  <a:pt x="782108" y="406400"/>
                  <a:pt x="795867" y="293158"/>
                  <a:pt x="812800" y="279400"/>
                </a:cubicBezTo>
                <a:cubicBezTo>
                  <a:pt x="829733" y="265642"/>
                  <a:pt x="849842" y="365125"/>
                  <a:pt x="857250" y="330200"/>
                </a:cubicBezTo>
                <a:cubicBezTo>
                  <a:pt x="864658" y="295275"/>
                  <a:pt x="826558" y="66675"/>
                  <a:pt x="857250" y="69850"/>
                </a:cubicBezTo>
                <a:cubicBezTo>
                  <a:pt x="887942" y="73025"/>
                  <a:pt x="1004358" y="349250"/>
                  <a:pt x="1041400" y="349250"/>
                </a:cubicBezTo>
                <a:cubicBezTo>
                  <a:pt x="1078442" y="349250"/>
                  <a:pt x="1046692" y="89958"/>
                  <a:pt x="1079500" y="69850"/>
                </a:cubicBezTo>
                <a:cubicBezTo>
                  <a:pt x="1112308" y="49742"/>
                  <a:pt x="1212850" y="232833"/>
                  <a:pt x="1238250" y="228600"/>
                </a:cubicBezTo>
                <a:cubicBezTo>
                  <a:pt x="1263650" y="224367"/>
                  <a:pt x="1208617" y="60325"/>
                  <a:pt x="1231900" y="44450"/>
                </a:cubicBezTo>
                <a:cubicBezTo>
                  <a:pt x="1255183" y="28575"/>
                  <a:pt x="1339850" y="140758"/>
                  <a:pt x="1377950" y="133350"/>
                </a:cubicBezTo>
                <a:cubicBezTo>
                  <a:pt x="1416050" y="125942"/>
                  <a:pt x="1446742" y="9525"/>
                  <a:pt x="1460500" y="0"/>
                </a:cubicBezTo>
              </a:path>
            </a:pathLst>
          </a:cu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0" name="Straight Arrow Connector 489">
            <a:extLst>
              <a:ext uri="{FF2B5EF4-FFF2-40B4-BE49-F238E27FC236}">
                <a16:creationId xmlns:a16="http://schemas.microsoft.com/office/drawing/2014/main" id="{7FCF171A-89F5-C1FA-354E-7CB539C31F8A}"/>
              </a:ext>
            </a:extLst>
          </p:cNvPr>
          <p:cNvCxnSpPr>
            <a:cxnSpLocks/>
            <a:stCxn id="483" idx="18"/>
            <a:endCxn id="404" idx="2"/>
          </p:cNvCxnSpPr>
          <p:nvPr/>
        </p:nvCxnSpPr>
        <p:spPr>
          <a:xfrm flipV="1">
            <a:off x="5173814" y="1430862"/>
            <a:ext cx="711630" cy="10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1" name="Straight Arrow Connector 490">
            <a:extLst>
              <a:ext uri="{FF2B5EF4-FFF2-40B4-BE49-F238E27FC236}">
                <a16:creationId xmlns:a16="http://schemas.microsoft.com/office/drawing/2014/main" id="{66741CFE-8AF7-E300-E119-A6429AFD380E}"/>
              </a:ext>
            </a:extLst>
          </p:cNvPr>
          <p:cNvCxnSpPr>
            <a:cxnSpLocks/>
            <a:stCxn id="488" idx="18"/>
            <a:endCxn id="403" idx="2"/>
          </p:cNvCxnSpPr>
          <p:nvPr/>
        </p:nvCxnSpPr>
        <p:spPr>
          <a:xfrm flipV="1">
            <a:off x="5195023" y="1962611"/>
            <a:ext cx="690419" cy="8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Arrow Connector 493">
            <a:extLst>
              <a:ext uri="{FF2B5EF4-FFF2-40B4-BE49-F238E27FC236}">
                <a16:creationId xmlns:a16="http://schemas.microsoft.com/office/drawing/2014/main" id="{DCEB9267-135D-E701-E37A-3E3671F0FFE9}"/>
              </a:ext>
            </a:extLst>
          </p:cNvPr>
          <p:cNvCxnSpPr>
            <a:cxnSpLocks/>
            <a:stCxn id="487" idx="18"/>
            <a:endCxn id="402" idx="2"/>
          </p:cNvCxnSpPr>
          <p:nvPr/>
        </p:nvCxnSpPr>
        <p:spPr>
          <a:xfrm>
            <a:off x="5193061" y="1709612"/>
            <a:ext cx="692382" cy="1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Arrow Connector 500">
            <a:extLst>
              <a:ext uri="{FF2B5EF4-FFF2-40B4-BE49-F238E27FC236}">
                <a16:creationId xmlns:a16="http://schemas.microsoft.com/office/drawing/2014/main" id="{8864844F-BF4D-02F0-DEC8-B6E81252723E}"/>
              </a:ext>
            </a:extLst>
          </p:cNvPr>
          <p:cNvCxnSpPr>
            <a:cxnSpLocks/>
            <a:stCxn id="10" idx="3"/>
            <a:endCxn id="489" idx="1"/>
          </p:cNvCxnSpPr>
          <p:nvPr/>
        </p:nvCxnSpPr>
        <p:spPr>
          <a:xfrm>
            <a:off x="3006517" y="1736515"/>
            <a:ext cx="1084328" cy="305095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7" name="Freeform: Shape 506">
            <a:extLst>
              <a:ext uri="{FF2B5EF4-FFF2-40B4-BE49-F238E27FC236}">
                <a16:creationId xmlns:a16="http://schemas.microsoft.com/office/drawing/2014/main" id="{DDB46CF5-AC76-6236-3C95-FAFB3BBB13E9}"/>
              </a:ext>
            </a:extLst>
          </p:cNvPr>
          <p:cNvSpPr/>
          <p:nvPr/>
        </p:nvSpPr>
        <p:spPr>
          <a:xfrm>
            <a:off x="9523164" y="1458850"/>
            <a:ext cx="976040" cy="292167"/>
          </a:xfrm>
          <a:custGeom>
            <a:avLst/>
            <a:gdLst>
              <a:gd name="connsiteX0" fmla="*/ 0 w 2006600"/>
              <a:gd name="connsiteY0" fmla="*/ 528049 h 640328"/>
              <a:gd name="connsiteX1" fmla="*/ 241300 w 2006600"/>
              <a:gd name="connsiteY1" fmla="*/ 248649 h 640328"/>
              <a:gd name="connsiteX2" fmla="*/ 514350 w 2006600"/>
              <a:gd name="connsiteY2" fmla="*/ 483599 h 640328"/>
              <a:gd name="connsiteX3" fmla="*/ 635000 w 2006600"/>
              <a:gd name="connsiteY3" fmla="*/ 999 h 640328"/>
              <a:gd name="connsiteX4" fmla="*/ 850900 w 2006600"/>
              <a:gd name="connsiteY4" fmla="*/ 635999 h 640328"/>
              <a:gd name="connsiteX5" fmla="*/ 927100 w 2006600"/>
              <a:gd name="connsiteY5" fmla="*/ 267699 h 640328"/>
              <a:gd name="connsiteX6" fmla="*/ 952500 w 2006600"/>
              <a:gd name="connsiteY6" fmla="*/ 20049 h 640328"/>
              <a:gd name="connsiteX7" fmla="*/ 1085850 w 2006600"/>
              <a:gd name="connsiteY7" fmla="*/ 324849 h 640328"/>
              <a:gd name="connsiteX8" fmla="*/ 1200150 w 2006600"/>
              <a:gd name="connsiteY8" fmla="*/ 591549 h 640328"/>
              <a:gd name="connsiteX9" fmla="*/ 1339850 w 2006600"/>
              <a:gd name="connsiteY9" fmla="*/ 559799 h 640328"/>
              <a:gd name="connsiteX10" fmla="*/ 1377950 w 2006600"/>
              <a:gd name="connsiteY10" fmla="*/ 204199 h 640328"/>
              <a:gd name="connsiteX11" fmla="*/ 1485900 w 2006600"/>
              <a:gd name="connsiteY11" fmla="*/ 70849 h 640328"/>
              <a:gd name="connsiteX12" fmla="*/ 1511300 w 2006600"/>
              <a:gd name="connsiteY12" fmla="*/ 242299 h 640328"/>
              <a:gd name="connsiteX13" fmla="*/ 1587500 w 2006600"/>
              <a:gd name="connsiteY13" fmla="*/ 413749 h 640328"/>
              <a:gd name="connsiteX14" fmla="*/ 1797050 w 2006600"/>
              <a:gd name="connsiteY14" fmla="*/ 299449 h 640328"/>
              <a:gd name="connsiteX15" fmla="*/ 1809750 w 2006600"/>
              <a:gd name="connsiteY15" fmla="*/ 77199 h 640328"/>
              <a:gd name="connsiteX16" fmla="*/ 2006600 w 2006600"/>
              <a:gd name="connsiteY16" fmla="*/ 401049 h 64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06600" h="640328">
                <a:moveTo>
                  <a:pt x="0" y="528049"/>
                </a:moveTo>
                <a:cubicBezTo>
                  <a:pt x="77787" y="392053"/>
                  <a:pt x="155575" y="256057"/>
                  <a:pt x="241300" y="248649"/>
                </a:cubicBezTo>
                <a:cubicBezTo>
                  <a:pt x="327025" y="241241"/>
                  <a:pt x="448733" y="524874"/>
                  <a:pt x="514350" y="483599"/>
                </a:cubicBezTo>
                <a:cubicBezTo>
                  <a:pt x="579967" y="442324"/>
                  <a:pt x="578908" y="-24401"/>
                  <a:pt x="635000" y="999"/>
                </a:cubicBezTo>
                <a:cubicBezTo>
                  <a:pt x="691092" y="26399"/>
                  <a:pt x="802217" y="591549"/>
                  <a:pt x="850900" y="635999"/>
                </a:cubicBezTo>
                <a:cubicBezTo>
                  <a:pt x="899583" y="680449"/>
                  <a:pt x="910167" y="370357"/>
                  <a:pt x="927100" y="267699"/>
                </a:cubicBezTo>
                <a:cubicBezTo>
                  <a:pt x="944033" y="165041"/>
                  <a:pt x="926042" y="10524"/>
                  <a:pt x="952500" y="20049"/>
                </a:cubicBezTo>
                <a:cubicBezTo>
                  <a:pt x="978958" y="29574"/>
                  <a:pt x="1044575" y="229599"/>
                  <a:pt x="1085850" y="324849"/>
                </a:cubicBezTo>
                <a:cubicBezTo>
                  <a:pt x="1127125" y="420099"/>
                  <a:pt x="1157817" y="552391"/>
                  <a:pt x="1200150" y="591549"/>
                </a:cubicBezTo>
                <a:cubicBezTo>
                  <a:pt x="1242483" y="630707"/>
                  <a:pt x="1310217" y="624357"/>
                  <a:pt x="1339850" y="559799"/>
                </a:cubicBezTo>
                <a:cubicBezTo>
                  <a:pt x="1369483" y="495241"/>
                  <a:pt x="1353608" y="285691"/>
                  <a:pt x="1377950" y="204199"/>
                </a:cubicBezTo>
                <a:cubicBezTo>
                  <a:pt x="1402292" y="122707"/>
                  <a:pt x="1463675" y="64499"/>
                  <a:pt x="1485900" y="70849"/>
                </a:cubicBezTo>
                <a:cubicBezTo>
                  <a:pt x="1508125" y="77199"/>
                  <a:pt x="1494367" y="185149"/>
                  <a:pt x="1511300" y="242299"/>
                </a:cubicBezTo>
                <a:cubicBezTo>
                  <a:pt x="1528233" y="299449"/>
                  <a:pt x="1539875" y="404224"/>
                  <a:pt x="1587500" y="413749"/>
                </a:cubicBezTo>
                <a:cubicBezTo>
                  <a:pt x="1635125" y="423274"/>
                  <a:pt x="1760008" y="355541"/>
                  <a:pt x="1797050" y="299449"/>
                </a:cubicBezTo>
                <a:cubicBezTo>
                  <a:pt x="1834092" y="243357"/>
                  <a:pt x="1774825" y="60266"/>
                  <a:pt x="1809750" y="77199"/>
                </a:cubicBezTo>
                <a:cubicBezTo>
                  <a:pt x="1844675" y="94132"/>
                  <a:pt x="2006600" y="401049"/>
                  <a:pt x="2006600" y="401049"/>
                </a:cubicBezTo>
              </a:path>
            </a:pathLst>
          </a:cu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8" name="Straight Arrow Connector 507">
            <a:extLst>
              <a:ext uri="{FF2B5EF4-FFF2-40B4-BE49-F238E27FC236}">
                <a16:creationId xmlns:a16="http://schemas.microsoft.com/office/drawing/2014/main" id="{76AA645B-3FC7-612D-AE96-0F30DA44199A}"/>
              </a:ext>
            </a:extLst>
          </p:cNvPr>
          <p:cNvCxnSpPr>
            <a:cxnSpLocks/>
            <a:stCxn id="401" idx="6"/>
            <a:endCxn id="507" idx="0"/>
          </p:cNvCxnSpPr>
          <p:nvPr/>
        </p:nvCxnSpPr>
        <p:spPr>
          <a:xfrm>
            <a:off x="9230259" y="1693042"/>
            <a:ext cx="292905" cy="6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3" name="Freeform: Shape 512">
            <a:extLst>
              <a:ext uri="{FF2B5EF4-FFF2-40B4-BE49-F238E27FC236}">
                <a16:creationId xmlns:a16="http://schemas.microsoft.com/office/drawing/2014/main" id="{480E6E7F-428F-0AD2-B915-EDD31F45749C}"/>
              </a:ext>
            </a:extLst>
          </p:cNvPr>
          <p:cNvSpPr/>
          <p:nvPr/>
        </p:nvSpPr>
        <p:spPr>
          <a:xfrm>
            <a:off x="4197774" y="2441165"/>
            <a:ext cx="976040" cy="292167"/>
          </a:xfrm>
          <a:custGeom>
            <a:avLst/>
            <a:gdLst>
              <a:gd name="connsiteX0" fmla="*/ 0 w 2006600"/>
              <a:gd name="connsiteY0" fmla="*/ 528049 h 640328"/>
              <a:gd name="connsiteX1" fmla="*/ 241300 w 2006600"/>
              <a:gd name="connsiteY1" fmla="*/ 248649 h 640328"/>
              <a:gd name="connsiteX2" fmla="*/ 514350 w 2006600"/>
              <a:gd name="connsiteY2" fmla="*/ 483599 h 640328"/>
              <a:gd name="connsiteX3" fmla="*/ 635000 w 2006600"/>
              <a:gd name="connsiteY3" fmla="*/ 999 h 640328"/>
              <a:gd name="connsiteX4" fmla="*/ 850900 w 2006600"/>
              <a:gd name="connsiteY4" fmla="*/ 635999 h 640328"/>
              <a:gd name="connsiteX5" fmla="*/ 927100 w 2006600"/>
              <a:gd name="connsiteY5" fmla="*/ 267699 h 640328"/>
              <a:gd name="connsiteX6" fmla="*/ 952500 w 2006600"/>
              <a:gd name="connsiteY6" fmla="*/ 20049 h 640328"/>
              <a:gd name="connsiteX7" fmla="*/ 1085850 w 2006600"/>
              <a:gd name="connsiteY7" fmla="*/ 324849 h 640328"/>
              <a:gd name="connsiteX8" fmla="*/ 1200150 w 2006600"/>
              <a:gd name="connsiteY8" fmla="*/ 591549 h 640328"/>
              <a:gd name="connsiteX9" fmla="*/ 1339850 w 2006600"/>
              <a:gd name="connsiteY9" fmla="*/ 559799 h 640328"/>
              <a:gd name="connsiteX10" fmla="*/ 1377950 w 2006600"/>
              <a:gd name="connsiteY10" fmla="*/ 204199 h 640328"/>
              <a:gd name="connsiteX11" fmla="*/ 1485900 w 2006600"/>
              <a:gd name="connsiteY11" fmla="*/ 70849 h 640328"/>
              <a:gd name="connsiteX12" fmla="*/ 1511300 w 2006600"/>
              <a:gd name="connsiteY12" fmla="*/ 242299 h 640328"/>
              <a:gd name="connsiteX13" fmla="*/ 1587500 w 2006600"/>
              <a:gd name="connsiteY13" fmla="*/ 413749 h 640328"/>
              <a:gd name="connsiteX14" fmla="*/ 1797050 w 2006600"/>
              <a:gd name="connsiteY14" fmla="*/ 299449 h 640328"/>
              <a:gd name="connsiteX15" fmla="*/ 1809750 w 2006600"/>
              <a:gd name="connsiteY15" fmla="*/ 77199 h 640328"/>
              <a:gd name="connsiteX16" fmla="*/ 2006600 w 2006600"/>
              <a:gd name="connsiteY16" fmla="*/ 401049 h 64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06600" h="640328">
                <a:moveTo>
                  <a:pt x="0" y="528049"/>
                </a:moveTo>
                <a:cubicBezTo>
                  <a:pt x="77787" y="392053"/>
                  <a:pt x="155575" y="256057"/>
                  <a:pt x="241300" y="248649"/>
                </a:cubicBezTo>
                <a:cubicBezTo>
                  <a:pt x="327025" y="241241"/>
                  <a:pt x="448733" y="524874"/>
                  <a:pt x="514350" y="483599"/>
                </a:cubicBezTo>
                <a:cubicBezTo>
                  <a:pt x="579967" y="442324"/>
                  <a:pt x="578908" y="-24401"/>
                  <a:pt x="635000" y="999"/>
                </a:cubicBezTo>
                <a:cubicBezTo>
                  <a:pt x="691092" y="26399"/>
                  <a:pt x="802217" y="591549"/>
                  <a:pt x="850900" y="635999"/>
                </a:cubicBezTo>
                <a:cubicBezTo>
                  <a:pt x="899583" y="680449"/>
                  <a:pt x="910167" y="370357"/>
                  <a:pt x="927100" y="267699"/>
                </a:cubicBezTo>
                <a:cubicBezTo>
                  <a:pt x="944033" y="165041"/>
                  <a:pt x="926042" y="10524"/>
                  <a:pt x="952500" y="20049"/>
                </a:cubicBezTo>
                <a:cubicBezTo>
                  <a:pt x="978958" y="29574"/>
                  <a:pt x="1044575" y="229599"/>
                  <a:pt x="1085850" y="324849"/>
                </a:cubicBezTo>
                <a:cubicBezTo>
                  <a:pt x="1127125" y="420099"/>
                  <a:pt x="1157817" y="552391"/>
                  <a:pt x="1200150" y="591549"/>
                </a:cubicBezTo>
                <a:cubicBezTo>
                  <a:pt x="1242483" y="630707"/>
                  <a:pt x="1310217" y="624357"/>
                  <a:pt x="1339850" y="559799"/>
                </a:cubicBezTo>
                <a:cubicBezTo>
                  <a:pt x="1369483" y="495241"/>
                  <a:pt x="1353608" y="285691"/>
                  <a:pt x="1377950" y="204199"/>
                </a:cubicBezTo>
                <a:cubicBezTo>
                  <a:pt x="1402292" y="122707"/>
                  <a:pt x="1463675" y="64499"/>
                  <a:pt x="1485900" y="70849"/>
                </a:cubicBezTo>
                <a:cubicBezTo>
                  <a:pt x="1508125" y="77199"/>
                  <a:pt x="1494367" y="185149"/>
                  <a:pt x="1511300" y="242299"/>
                </a:cubicBezTo>
                <a:cubicBezTo>
                  <a:pt x="1528233" y="299449"/>
                  <a:pt x="1539875" y="404224"/>
                  <a:pt x="1587500" y="413749"/>
                </a:cubicBezTo>
                <a:cubicBezTo>
                  <a:pt x="1635125" y="423274"/>
                  <a:pt x="1760008" y="355541"/>
                  <a:pt x="1797050" y="299449"/>
                </a:cubicBezTo>
                <a:cubicBezTo>
                  <a:pt x="1834092" y="243357"/>
                  <a:pt x="1774825" y="60266"/>
                  <a:pt x="1809750" y="77199"/>
                </a:cubicBezTo>
                <a:cubicBezTo>
                  <a:pt x="1844675" y="94132"/>
                  <a:pt x="2006600" y="401049"/>
                  <a:pt x="2006600" y="401049"/>
                </a:cubicBez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7" name="Straight Arrow Connector 516">
            <a:extLst>
              <a:ext uri="{FF2B5EF4-FFF2-40B4-BE49-F238E27FC236}">
                <a16:creationId xmlns:a16="http://schemas.microsoft.com/office/drawing/2014/main" id="{61AB25B7-0D06-1607-9292-2AD9FFB61C8C}"/>
              </a:ext>
            </a:extLst>
          </p:cNvPr>
          <p:cNvCxnSpPr>
            <a:cxnSpLocks/>
            <a:stCxn id="27" idx="3"/>
            <a:endCxn id="489" idx="1"/>
          </p:cNvCxnSpPr>
          <p:nvPr/>
        </p:nvCxnSpPr>
        <p:spPr>
          <a:xfrm flipV="1">
            <a:off x="2984625" y="2041610"/>
            <a:ext cx="1106220" cy="97992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6" name="Flowchart: Punched Tape 525">
            <a:extLst>
              <a:ext uri="{FF2B5EF4-FFF2-40B4-BE49-F238E27FC236}">
                <a16:creationId xmlns:a16="http://schemas.microsoft.com/office/drawing/2014/main" id="{96F7F6FD-20B4-0CF1-7194-29EDD150D329}"/>
              </a:ext>
            </a:extLst>
          </p:cNvPr>
          <p:cNvSpPr/>
          <p:nvPr/>
        </p:nvSpPr>
        <p:spPr>
          <a:xfrm>
            <a:off x="3542371" y="5425827"/>
            <a:ext cx="1225396" cy="443831"/>
          </a:xfrm>
          <a:prstGeom prst="flowChartPunchedTap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Peak Algo Frame</a:t>
            </a:r>
          </a:p>
        </p:txBody>
      </p:sp>
      <p:sp>
        <p:nvSpPr>
          <p:cNvPr id="527" name="Rectangle: Rounded Corners 526">
            <a:extLst>
              <a:ext uri="{FF2B5EF4-FFF2-40B4-BE49-F238E27FC236}">
                <a16:creationId xmlns:a16="http://schemas.microsoft.com/office/drawing/2014/main" id="{97547B70-2431-8125-AD1F-56F9EC020FE4}"/>
              </a:ext>
            </a:extLst>
          </p:cNvPr>
          <p:cNvSpPr/>
          <p:nvPr/>
        </p:nvSpPr>
        <p:spPr>
          <a:xfrm>
            <a:off x="5453147" y="924930"/>
            <a:ext cx="5219534" cy="1554199"/>
          </a:xfrm>
          <a:prstGeom prst="roundRect">
            <a:avLst/>
          </a:prstGeom>
          <a:noFill/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Flowchart: Punched Tape 527">
            <a:extLst>
              <a:ext uri="{FF2B5EF4-FFF2-40B4-BE49-F238E27FC236}">
                <a16:creationId xmlns:a16="http://schemas.microsoft.com/office/drawing/2014/main" id="{16BFCA48-37D5-9A1C-CB6A-A9F2A1A54260}"/>
              </a:ext>
            </a:extLst>
          </p:cNvPr>
          <p:cNvSpPr/>
          <p:nvPr/>
        </p:nvSpPr>
        <p:spPr>
          <a:xfrm>
            <a:off x="8919834" y="1000469"/>
            <a:ext cx="1358326" cy="329038"/>
          </a:xfrm>
          <a:prstGeom prst="flowChartPunchedTap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Neural Net Frame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BF7E87-90C0-E6CE-3B53-7EDA035D94CE}"/>
              </a:ext>
            </a:extLst>
          </p:cNvPr>
          <p:cNvSpPr/>
          <p:nvPr/>
        </p:nvSpPr>
        <p:spPr>
          <a:xfrm>
            <a:off x="8947100" y="3162641"/>
            <a:ext cx="1436810" cy="4147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Save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0B2770-AAF3-149F-67FB-2E5DD7B98681}"/>
              </a:ext>
            </a:extLst>
          </p:cNvPr>
          <p:cNvSpPr/>
          <p:nvPr/>
        </p:nvSpPr>
        <p:spPr>
          <a:xfrm>
            <a:off x="6257433" y="3187524"/>
            <a:ext cx="1436810" cy="4147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Load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4000B9-766B-935A-515E-323F783137E0}"/>
              </a:ext>
            </a:extLst>
          </p:cNvPr>
          <p:cNvCxnSpPr>
            <a:cxnSpLocks/>
            <a:stCxn id="487" idx="18"/>
            <a:endCxn id="3" idx="0"/>
          </p:cNvCxnSpPr>
          <p:nvPr/>
        </p:nvCxnSpPr>
        <p:spPr>
          <a:xfrm>
            <a:off x="5193061" y="1709612"/>
            <a:ext cx="1782777" cy="1477912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9F61D8-CF34-7419-5D9C-7827ED923B36}"/>
              </a:ext>
            </a:extLst>
          </p:cNvPr>
          <p:cNvCxnSpPr>
            <a:cxnSpLocks/>
            <a:stCxn id="527" idx="2"/>
            <a:endCxn id="2" idx="0"/>
          </p:cNvCxnSpPr>
          <p:nvPr/>
        </p:nvCxnSpPr>
        <p:spPr>
          <a:xfrm>
            <a:off x="8062914" y="2479129"/>
            <a:ext cx="1602591" cy="683512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C53443-D202-1050-A8E9-347372B5EFB0}"/>
              </a:ext>
            </a:extLst>
          </p:cNvPr>
          <p:cNvCxnSpPr>
            <a:cxnSpLocks/>
            <a:stCxn id="2" idx="1"/>
            <a:endCxn id="3" idx="3"/>
          </p:cNvCxnSpPr>
          <p:nvPr/>
        </p:nvCxnSpPr>
        <p:spPr>
          <a:xfrm flipH="1">
            <a:off x="7694243" y="3370024"/>
            <a:ext cx="1252857" cy="24883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034FB5-EBDF-412D-16A5-CF1F4D90EF9E}"/>
              </a:ext>
            </a:extLst>
          </p:cNvPr>
          <p:cNvCxnSpPr>
            <a:cxnSpLocks/>
            <a:stCxn id="489" idx="2"/>
            <a:endCxn id="45" idx="0"/>
          </p:cNvCxnSpPr>
          <p:nvPr/>
        </p:nvCxnSpPr>
        <p:spPr>
          <a:xfrm flipH="1">
            <a:off x="4039098" y="2916535"/>
            <a:ext cx="649380" cy="1084835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B23D38-8030-795D-8B0B-4C82D80E68F3}"/>
              </a:ext>
            </a:extLst>
          </p:cNvPr>
          <p:cNvCxnSpPr>
            <a:cxnSpLocks/>
            <a:stCxn id="3" idx="1"/>
            <a:endCxn id="45" idx="3"/>
          </p:cNvCxnSpPr>
          <p:nvPr/>
        </p:nvCxnSpPr>
        <p:spPr>
          <a:xfrm flipH="1">
            <a:off x="4975202" y="3394907"/>
            <a:ext cx="1282231" cy="1172278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625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Workflow Overview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31B37-FE97-9953-0FE8-1227612BD102}"/>
              </a:ext>
            </a:extLst>
          </p:cNvPr>
          <p:cNvSpPr txBox="1"/>
          <p:nvPr/>
        </p:nvSpPr>
        <p:spPr>
          <a:xfrm>
            <a:off x="162124" y="1044327"/>
            <a:ext cx="4896544" cy="26468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sz="1100" dirty="0"/>
          </a:p>
          <a:p>
            <a:r>
              <a:rPr lang="en-US" sz="1200" b="1" dirty="0"/>
              <a:t>Step 1: Data Extraction (</a:t>
            </a:r>
            <a:r>
              <a:rPr lang="en-US" sz="1200" b="1" dirty="0" err="1"/>
              <a:t>PyVHR</a:t>
            </a:r>
            <a:r>
              <a:rPr lang="en-US" sz="1200" b="1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pipe.run_on_video</a:t>
            </a:r>
            <a:r>
              <a:rPr lang="en-US" sz="1100" dirty="0"/>
              <a:t>() takes a video and extracts: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filtered_windowed_sig</a:t>
            </a:r>
            <a:r>
              <a:rPr lang="en-US" sz="1100" dirty="0"/>
              <a:t> → a list of RGB windows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Each window shape = (</a:t>
            </a:r>
            <a:r>
              <a:rPr lang="en-US" sz="1100" dirty="0" err="1"/>
              <a:t>window_size</a:t>
            </a:r>
            <a:r>
              <a:rPr lang="en-US" sz="1100" dirty="0"/>
              <a:t>, 3) → e.g., 240 x 3 if 8 seconds @ 30 FPS.</a:t>
            </a:r>
            <a:br>
              <a:rPr lang="en-US" sz="1100" dirty="0"/>
            </a:br>
            <a:r>
              <a:rPr lang="en-US" sz="1100" dirty="0"/>
              <a:t>          Column 0 = </a:t>
            </a:r>
            <a:r>
              <a:rPr lang="en-US" sz="1100" dirty="0">
                <a:solidFill>
                  <a:srgbClr val="FF0000"/>
                </a:solidFill>
              </a:rPr>
              <a:t>Red signal</a:t>
            </a:r>
            <a:r>
              <a:rPr lang="en-US" sz="1100" dirty="0"/>
              <a:t> over time</a:t>
            </a:r>
            <a:br>
              <a:rPr lang="en-US" sz="1100" dirty="0"/>
            </a:br>
            <a:r>
              <a:rPr lang="en-US" sz="1100" dirty="0"/>
              <a:t>          Column 1 = </a:t>
            </a:r>
            <a:r>
              <a:rPr lang="en-US" sz="1100" dirty="0">
                <a:solidFill>
                  <a:srgbClr val="00B050"/>
                </a:solidFill>
              </a:rPr>
              <a:t>Green signal</a:t>
            </a:r>
            <a:br>
              <a:rPr lang="en-US" sz="1100" dirty="0">
                <a:solidFill>
                  <a:srgbClr val="00B050"/>
                </a:solidFill>
              </a:rPr>
            </a:br>
            <a:r>
              <a:rPr lang="en-US" sz="1100" dirty="0">
                <a:solidFill>
                  <a:srgbClr val="00B050"/>
                </a:solidFill>
              </a:rPr>
              <a:t>          </a:t>
            </a:r>
            <a:r>
              <a:rPr lang="en-US" sz="1100" dirty="0"/>
              <a:t>Column 2 = </a:t>
            </a:r>
            <a:r>
              <a:rPr lang="en-US" sz="1100" dirty="0">
                <a:solidFill>
                  <a:srgbClr val="00B0F0"/>
                </a:solidFill>
              </a:rPr>
              <a:t>Blue signal</a:t>
            </a:r>
          </a:p>
          <a:p>
            <a:endParaRPr lang="en-US" sz="1100" dirty="0"/>
          </a:p>
          <a:p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Ground Truth BVP (</a:t>
            </a:r>
            <a:r>
              <a:rPr lang="en-US" sz="1100" dirty="0" err="1"/>
              <a:t>bvp_gt</a:t>
            </a:r>
            <a:r>
              <a:rPr lang="en-US" sz="1100" dirty="0"/>
              <a:t>) → segmented into </a:t>
            </a:r>
            <a:r>
              <a:rPr lang="en-US" sz="1100" dirty="0" err="1"/>
              <a:t>gt_bvp_blocks</a:t>
            </a:r>
            <a:r>
              <a:rPr lang="en-US" sz="1100" dirty="0"/>
              <a:t> for the </a:t>
            </a:r>
          </a:p>
          <a:p>
            <a:r>
              <a:rPr lang="en-US" sz="1100" dirty="0"/>
              <a:t>    same time windows.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A4EA4F-D00F-37B1-5B4E-266EBFA43409}"/>
              </a:ext>
            </a:extLst>
          </p:cNvPr>
          <p:cNvSpPr txBox="1"/>
          <p:nvPr/>
        </p:nvSpPr>
        <p:spPr>
          <a:xfrm>
            <a:off x="190464" y="3870058"/>
            <a:ext cx="4896544" cy="36779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Step 2: Dataset (PURE) Class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The dataset does 3 main things:</a:t>
            </a:r>
          </a:p>
          <a:p>
            <a:r>
              <a:rPr lang="en-US" sz="1100" i="1" dirty="0"/>
              <a:t>   Normalization </a:t>
            </a:r>
            <a:r>
              <a:rPr lang="en-US" sz="1100" dirty="0"/>
              <a:t>→ For each signal: (signal - mean) / std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Length Matching → Ground truth BVP is sampled at 60 Hz, </a:t>
            </a:r>
          </a:p>
          <a:p>
            <a:r>
              <a:rPr lang="en-US" sz="1100" dirty="0"/>
              <a:t>    RGB at 30 Hz → </a:t>
            </a:r>
            <a:r>
              <a:rPr lang="en-US" sz="1100" dirty="0" err="1"/>
              <a:t>downsample</a:t>
            </a:r>
            <a:r>
              <a:rPr lang="en-US" sz="1100" dirty="0"/>
              <a:t> BVP to match RGB length.</a:t>
            </a:r>
          </a:p>
          <a:p>
            <a:endParaRPr lang="en-US" sz="1100" dirty="0"/>
          </a:p>
          <a:p>
            <a:r>
              <a:rPr lang="en-US" sz="1100" dirty="0"/>
              <a:t>Training Data – 47 Videos (</a:t>
            </a:r>
            <a:r>
              <a:rPr lang="en-US" sz="1050" dirty="0">
                <a:solidFill>
                  <a:srgbClr val="999999"/>
                </a:solidFill>
                <a:latin typeface="Consolas" panose="020B0609020204030204" pitchFamily="49" charset="0"/>
              </a:rPr>
              <a:t>Total Block – </a:t>
            </a:r>
            <a:r>
              <a:rPr lang="en-US" sz="105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2887</a:t>
            </a:r>
            <a:r>
              <a:rPr lang="en-US" sz="105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endParaRPr lang="en-US" sz="1100" dirty="0"/>
          </a:p>
          <a:p>
            <a:r>
              <a:rPr lang="en-US" sz="1100" dirty="0"/>
              <a:t>Training Data </a:t>
            </a:r>
            <a:r>
              <a:rPr lang="en-US" sz="1100"/>
              <a:t>– 12 </a:t>
            </a:r>
            <a:r>
              <a:rPr lang="en-US" sz="1100" dirty="0"/>
              <a:t>Videos </a:t>
            </a:r>
            <a:r>
              <a:rPr lang="en-US" sz="1200" dirty="0"/>
              <a:t>(</a:t>
            </a:r>
            <a:r>
              <a:rPr lang="en-US" sz="1100" dirty="0">
                <a:solidFill>
                  <a:srgbClr val="999999"/>
                </a:solidFill>
                <a:latin typeface="Consolas" panose="020B0609020204030204" pitchFamily="49" charset="0"/>
              </a:rPr>
              <a:t>Total Block – </a:t>
            </a:r>
            <a:r>
              <a:rPr lang="en-US" sz="105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689</a:t>
            </a:r>
            <a:r>
              <a:rPr lang="en-US" sz="11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Dataset Contain Similar Number of:</a:t>
            </a:r>
          </a:p>
          <a:p>
            <a:pPr marL="228600" indent="-228600">
              <a:buAutoNum type="arabicPeriod"/>
            </a:pPr>
            <a:r>
              <a:rPr lang="en-US" sz="1100" dirty="0" err="1"/>
              <a:t>Stedy</a:t>
            </a:r>
            <a:r>
              <a:rPr lang="en-US" sz="1100" dirty="0"/>
              <a:t>, </a:t>
            </a:r>
          </a:p>
          <a:p>
            <a:pPr marL="228600" indent="-228600">
              <a:buAutoNum type="arabicPeriod"/>
            </a:pPr>
            <a:r>
              <a:rPr lang="en-US" sz="1100" dirty="0"/>
              <a:t>Talking, </a:t>
            </a:r>
          </a:p>
          <a:p>
            <a:pPr marL="228600" indent="-228600">
              <a:buAutoNum type="arabicPeriod"/>
            </a:pPr>
            <a:r>
              <a:rPr lang="en-US" sz="1100" dirty="0"/>
              <a:t>Slow Translation,</a:t>
            </a:r>
          </a:p>
          <a:p>
            <a:pPr marL="228600" indent="-228600">
              <a:buAutoNum type="arabicPeriod"/>
            </a:pPr>
            <a:r>
              <a:rPr lang="en-US" sz="1100" dirty="0"/>
              <a:t> Fast Translation, </a:t>
            </a:r>
          </a:p>
          <a:p>
            <a:pPr marL="228600" indent="-228600">
              <a:buAutoNum type="arabicPeriod"/>
            </a:pPr>
            <a:r>
              <a:rPr lang="en-US" sz="1100" dirty="0"/>
              <a:t>Small Rotation,</a:t>
            </a:r>
          </a:p>
          <a:p>
            <a:pPr marL="228600" indent="-228600">
              <a:buAutoNum type="arabicPeriod"/>
            </a:pPr>
            <a:r>
              <a:rPr lang="en-US" sz="1100" dirty="0"/>
              <a:t> Medium Rotation)</a:t>
            </a:r>
          </a:p>
          <a:p>
            <a:endParaRPr lang="en-US" sz="1100" dirty="0"/>
          </a:p>
          <a:p>
            <a:r>
              <a:rPr lang="en-US" sz="1100" dirty="0" err="1"/>
              <a:t>rgb</a:t>
            </a:r>
            <a:r>
              <a:rPr lang="en-US" sz="1100" dirty="0"/>
              <a:t>:  tensor([[</a:t>
            </a:r>
            <a:r>
              <a:rPr lang="en-US" sz="1100" b="1" dirty="0">
                <a:solidFill>
                  <a:srgbClr val="FF0000"/>
                </a:solidFill>
              </a:rPr>
              <a:t>0.2</a:t>
            </a:r>
            <a:r>
              <a:rPr lang="en-US" sz="1100" dirty="0"/>
              <a:t>, </a:t>
            </a:r>
            <a:r>
              <a:rPr lang="en-US" sz="1100" b="1" dirty="0">
                <a:solidFill>
                  <a:srgbClr val="00B050"/>
                </a:solidFill>
              </a:rPr>
              <a:t>-0.1</a:t>
            </a:r>
            <a:r>
              <a:rPr lang="en-US" sz="1100" dirty="0"/>
              <a:t>, </a:t>
            </a:r>
            <a:r>
              <a:rPr lang="en-US" sz="1100" b="1" dirty="0">
                <a:solidFill>
                  <a:srgbClr val="00B0F0"/>
                </a:solidFill>
              </a:rPr>
              <a:t>0.05</a:t>
            </a:r>
            <a:r>
              <a:rPr lang="en-US" sz="1100" dirty="0"/>
              <a:t>], [</a:t>
            </a:r>
            <a:r>
              <a:rPr lang="en-US" sz="1100" b="1" dirty="0">
                <a:solidFill>
                  <a:srgbClr val="FF0000"/>
                </a:solidFill>
              </a:rPr>
              <a:t>0.3</a:t>
            </a:r>
            <a:r>
              <a:rPr lang="en-US" sz="1100" dirty="0"/>
              <a:t>, </a:t>
            </a:r>
            <a:r>
              <a:rPr lang="en-US" sz="1100" b="1" dirty="0">
                <a:solidFill>
                  <a:srgbClr val="00B050"/>
                </a:solidFill>
              </a:rPr>
              <a:t>-0.05</a:t>
            </a:r>
            <a:r>
              <a:rPr lang="en-US" sz="1100" dirty="0"/>
              <a:t>, </a:t>
            </a:r>
            <a:r>
              <a:rPr lang="en-US" sz="1100" b="1" dirty="0">
                <a:solidFill>
                  <a:srgbClr val="00B0F0"/>
                </a:solidFill>
              </a:rPr>
              <a:t>0.06</a:t>
            </a:r>
            <a:r>
              <a:rPr lang="en-US" sz="1100" dirty="0"/>
              <a:t>], ...])   # </a:t>
            </a:r>
            <a:r>
              <a:rPr lang="en-US" sz="1100" i="1" dirty="0"/>
              <a:t>shape (240, 3)</a:t>
            </a:r>
            <a:endParaRPr lang="en-US" sz="1100" dirty="0"/>
          </a:p>
          <a:p>
            <a:r>
              <a:rPr lang="en-US" sz="1100" dirty="0" err="1"/>
              <a:t>bvp</a:t>
            </a:r>
            <a:r>
              <a:rPr lang="en-US" sz="1100" dirty="0"/>
              <a:t>:  tensor([</a:t>
            </a:r>
            <a:r>
              <a:rPr lang="en-US" sz="1100" b="1" dirty="0"/>
              <a:t>-0.01</a:t>
            </a:r>
            <a:r>
              <a:rPr lang="en-US" sz="1100" dirty="0"/>
              <a:t>, </a:t>
            </a:r>
            <a:r>
              <a:rPr lang="en-US" sz="1100" b="1" dirty="0"/>
              <a:t>0.02</a:t>
            </a:r>
            <a:r>
              <a:rPr lang="en-US" sz="1100" dirty="0"/>
              <a:t>, </a:t>
            </a:r>
            <a:r>
              <a:rPr lang="en-US" sz="1100" b="1" dirty="0"/>
              <a:t>0.05</a:t>
            </a:r>
            <a:r>
              <a:rPr lang="en-US" sz="1100" dirty="0"/>
              <a:t>, ...])                       </a:t>
            </a:r>
            <a:r>
              <a:rPr lang="en-US" sz="1100" i="1" dirty="0"/>
              <a:t># shape (240,)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4D2B11-0D0B-81C1-DBC5-F907529677E1}"/>
              </a:ext>
            </a:extLst>
          </p:cNvPr>
          <p:cNvSpPr txBox="1"/>
          <p:nvPr/>
        </p:nvSpPr>
        <p:spPr>
          <a:xfrm>
            <a:off x="5417751" y="1485214"/>
            <a:ext cx="4896544" cy="1631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Step 3: </a:t>
            </a:r>
            <a:r>
              <a:rPr lang="en-US" sz="1200" b="1" dirty="0" err="1"/>
              <a:t>DataLoader</a:t>
            </a:r>
            <a:r>
              <a:rPr lang="en-US" sz="1200" b="1" dirty="0"/>
              <a:t> and Batch Size</a:t>
            </a:r>
          </a:p>
          <a:p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DataLoader</a:t>
            </a:r>
            <a:r>
              <a:rPr lang="en-US" sz="1100" dirty="0"/>
              <a:t>(</a:t>
            </a:r>
            <a:r>
              <a:rPr lang="en-US" sz="1100" dirty="0" err="1"/>
              <a:t>train_dataset</a:t>
            </a:r>
            <a:r>
              <a:rPr lang="en-US" sz="1100" dirty="0"/>
              <a:t>, </a:t>
            </a:r>
            <a:r>
              <a:rPr lang="en-US" sz="1100" dirty="0" err="1"/>
              <a:t>batch_size</a:t>
            </a:r>
            <a:r>
              <a:rPr lang="en-US" sz="1100" dirty="0"/>
              <a:t>=8, shuffle=True):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Groups 8 windows together in one batch.</a:t>
            </a:r>
          </a:p>
          <a:p>
            <a:endParaRPr lang="en-US" sz="1100" dirty="0"/>
          </a:p>
          <a:p>
            <a:endParaRPr lang="en-US" sz="1100" dirty="0"/>
          </a:p>
          <a:p>
            <a:r>
              <a:rPr lang="en-US" sz="1100" dirty="0" err="1"/>
              <a:t>rgb</a:t>
            </a:r>
            <a:r>
              <a:rPr lang="en-US" sz="1100" dirty="0"/>
              <a:t> shape: (8, 240, 3)   # 8 windows, each 240 samples long, 3 channels</a:t>
            </a:r>
          </a:p>
          <a:p>
            <a:r>
              <a:rPr lang="en-US" sz="1100" dirty="0" err="1"/>
              <a:t>bvp</a:t>
            </a:r>
            <a:r>
              <a:rPr lang="en-US" sz="1100" dirty="0"/>
              <a:t> shape: (8, 240)      # 8 corresponding BVP windows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39407A-7C12-8BFD-3350-D5C330848186}"/>
              </a:ext>
            </a:extLst>
          </p:cNvPr>
          <p:cNvSpPr txBox="1"/>
          <p:nvPr/>
        </p:nvSpPr>
        <p:spPr>
          <a:xfrm>
            <a:off x="5338700" y="3852639"/>
            <a:ext cx="5184576" cy="33239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Step 4: Model Input and Output</a:t>
            </a:r>
          </a:p>
          <a:p>
            <a:endParaRPr lang="en-US" sz="1100" dirty="0"/>
          </a:p>
          <a:p>
            <a:r>
              <a:rPr lang="en-US" sz="1100" b="1" dirty="0"/>
              <a:t>The CNN model expects:</a:t>
            </a:r>
          </a:p>
          <a:p>
            <a:endParaRPr lang="en-US" sz="1100" dirty="0"/>
          </a:p>
          <a:p>
            <a:r>
              <a:rPr lang="en-US" sz="1100" dirty="0"/>
              <a:t>Input: (</a:t>
            </a:r>
            <a:r>
              <a:rPr lang="en-US" sz="1100" dirty="0" err="1"/>
              <a:t>batch_size</a:t>
            </a:r>
            <a:r>
              <a:rPr lang="en-US" sz="1100" dirty="0"/>
              <a:t>, </a:t>
            </a:r>
            <a:r>
              <a:rPr lang="en-US" sz="1100" dirty="0" err="1"/>
              <a:t>seq_len</a:t>
            </a:r>
            <a:r>
              <a:rPr lang="en-US" sz="1100" dirty="0"/>
              <a:t>, 3) → (8, 240, 3)</a:t>
            </a:r>
          </a:p>
          <a:p>
            <a:r>
              <a:rPr lang="en-US" sz="1100" dirty="0"/>
              <a:t>It permutes to (</a:t>
            </a:r>
            <a:r>
              <a:rPr lang="en-US" sz="1100" dirty="0" err="1"/>
              <a:t>batch_size</a:t>
            </a:r>
            <a:r>
              <a:rPr lang="en-US" sz="1100" dirty="0"/>
              <a:t>, channels, </a:t>
            </a:r>
            <a:r>
              <a:rPr lang="en-US" sz="1100" dirty="0" err="1"/>
              <a:t>seq_len</a:t>
            </a:r>
            <a:r>
              <a:rPr lang="en-US" sz="1100" dirty="0"/>
              <a:t>) → (8, 3, 240) for Conv1D.</a:t>
            </a:r>
          </a:p>
          <a:p>
            <a:endParaRPr lang="en-US" sz="1100" dirty="0"/>
          </a:p>
          <a:p>
            <a:r>
              <a:rPr lang="en-US" sz="1100" b="1" dirty="0"/>
              <a:t>Inside CNN: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Conv layers slide over the time axis, learning temporal patterns in RGB.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Final output: (</a:t>
            </a:r>
            <a:r>
              <a:rPr lang="en-US" sz="1100" dirty="0" err="1"/>
              <a:t>batch_size</a:t>
            </a:r>
            <a:r>
              <a:rPr lang="en-US" sz="1100" dirty="0"/>
              <a:t>, 1, </a:t>
            </a:r>
            <a:r>
              <a:rPr lang="en-US" sz="1100" dirty="0" err="1"/>
              <a:t>seq_len</a:t>
            </a:r>
            <a:r>
              <a:rPr lang="en-US" sz="1100" dirty="0"/>
              <a:t>) → then squeeze → </a:t>
            </a:r>
            <a:br>
              <a:rPr lang="en-US" sz="1100" dirty="0"/>
            </a:br>
            <a:r>
              <a:rPr lang="en-US" sz="1100" dirty="0"/>
              <a:t>(</a:t>
            </a:r>
            <a:r>
              <a:rPr lang="en-US" sz="1100" dirty="0" err="1"/>
              <a:t>batch_size</a:t>
            </a:r>
            <a:r>
              <a:rPr lang="en-US" sz="1100" dirty="0"/>
              <a:t>, </a:t>
            </a:r>
            <a:r>
              <a:rPr lang="en-US" sz="1100" dirty="0" err="1"/>
              <a:t>seq_len</a:t>
            </a:r>
            <a:r>
              <a:rPr lang="en-US" sz="1100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So prediction for each sample in batch = 240-length waveform.</a:t>
            </a:r>
          </a:p>
          <a:p>
            <a:endParaRPr lang="en-US" sz="1100" i="1" dirty="0"/>
          </a:p>
          <a:p>
            <a:r>
              <a:rPr lang="en-US" sz="1100" i="1" dirty="0"/>
              <a:t>Example:</a:t>
            </a:r>
            <a:br>
              <a:rPr lang="en-US" sz="1100" dirty="0"/>
            </a:br>
            <a:r>
              <a:rPr lang="en-US" sz="1100" dirty="0"/>
              <a:t>Input → (8, 240, 3)</a:t>
            </a:r>
            <a:br>
              <a:rPr lang="en-US" sz="1100" dirty="0"/>
            </a:br>
            <a:r>
              <a:rPr lang="en-US" sz="1100" dirty="0"/>
              <a:t>Output → (8, 240)</a:t>
            </a:r>
          </a:p>
          <a:p>
            <a:r>
              <a:rPr lang="en-US" sz="1100" dirty="0"/>
              <a:t>(Each row is a predicted BVP signal)</a:t>
            </a:r>
          </a:p>
        </p:txBody>
      </p:sp>
    </p:spTree>
    <p:extLst>
      <p:ext uri="{BB962C8B-B14F-4D97-AF65-F5344CB8AC3E}">
        <p14:creationId xmlns:p14="http://schemas.microsoft.com/office/powerpoint/2010/main" val="3106998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9537</TotalTime>
  <Words>3442</Words>
  <Application>Microsoft Office PowerPoint</Application>
  <PresentationFormat>Custom</PresentationFormat>
  <Paragraphs>648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Caladea</vt:lpstr>
      <vt:lpstr>Helvetica Neue</vt:lpstr>
      <vt:lpstr>HelveticaNeue Regular</vt:lpstr>
      <vt:lpstr>HY견고딕</vt:lpstr>
      <vt:lpstr>HY중고딕</vt:lpstr>
      <vt:lpstr>var(--notebook-cell-output-font-family)</vt:lpstr>
      <vt:lpstr>맑은 고딕</vt:lpstr>
      <vt:lpstr>Arial</vt:lpstr>
      <vt:lpstr>Consolas</vt:lpstr>
      <vt:lpstr>Wingdings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XP SP3 FINAL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Rafsan Jany</cp:lastModifiedBy>
  <cp:revision>149</cp:revision>
  <cp:lastPrinted>2012-01-03T07:03:32Z</cp:lastPrinted>
  <dcterms:created xsi:type="dcterms:W3CDTF">2011-12-29T06:45:05Z</dcterms:created>
  <dcterms:modified xsi:type="dcterms:W3CDTF">2025-07-29T02:23:14Z</dcterms:modified>
</cp:coreProperties>
</file>